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jpeg" ContentType="image/jpeg"/>
  <Override PartName="/ppt/media/image2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4C86A7-3C10-4CDA-AF02-CC7F4BDF12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C42427-4240-4184-9172-FFC0A98699C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0FD044-E4CD-4A84-8854-5BCAE8C5A93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C89087-BA6E-4B3D-9D4F-DADD3CB5B69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DD4A11-4EFA-4910-B4E9-DF9C178948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3C1BC0-529A-465B-9345-7BFEF1170B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728DCA-2939-40DE-949A-52BD3B6AB5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DFA1871-C534-45CB-BE77-7E9D8691AD6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7B1B907-3D97-4980-97C5-FF22578E4C4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E515E02-3784-4B31-A890-39397AEA567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9BDA952-AEE4-4BB9-9FAA-55116F3C9B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FC4828-89FD-42B7-A1D0-AF4402A53B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0C66A3A-C53F-4291-9271-CDB1F392EF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2E46501-0E1A-4303-BC89-A4650798F3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3E83B28-B93D-43B8-8AC0-14F7E6DC0A3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C695686-19CE-492F-9EE3-3B111A18F0F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C94C059-E3E0-4401-8A11-DD9672A53C5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8C998FB-330C-43E2-86D6-6B89E100E1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9FFF4CD-1A1C-450F-BB4C-206560CC86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1948570-EB64-4F83-93D8-EDFAB1FFD7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6657F12-3298-4B67-B8D1-C31DA28E10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99ED9D9-6A48-44B5-8FD1-7636EA38919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E2B5FE-FAF7-43C6-835C-8C63F77054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D9AF3D1-DC62-4640-91B7-F91902C90F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4DE8407-703A-496A-B17E-3AF6A5E0F5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76DF90E-1BF7-481F-B0EF-45BBFC4D6C6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7E44BAE-96DC-4637-849B-EBA807A45E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B2B06FF-583E-4B51-BA94-8966F200A8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7DE8A51-9108-411F-AAF7-6502E5B75BE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D0B952A-6F20-467D-896C-045F3AC5D03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8FA717-FD3D-4EAD-A173-78AFCBEC982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B6B593-16EC-4E9A-90B5-4EE1C3B11FF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0" y="54000"/>
            <a:ext cx="8229240" cy="49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974DE9-4ADA-4971-A416-498809B8A8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7B5918-1AA9-4DCF-82AB-27E3BDFEEC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724345-0805-4AF2-B1C8-585F9EC6BA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5069B0-DEF5-434B-861D-0A8BEE0229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4360" y="234936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1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8172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817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3e3e5c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6D09605-6890-40DA-997A-5C2087323D21}" type="slidenum">
              <a:rPr b="0" lang="pt-BR" sz="1400" spc="-1" strike="noStrike">
                <a:solidFill>
                  <a:srgbClr val="3e3e5c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ff99"/>
              </a:buClr>
              <a:buFont typeface="Symbol" charset="2"/>
              <a:buChar char=""/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Clique para editar os estilos do texto mestre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Segundo nível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Font typeface="Symbol" charset="2"/>
              <a:buChar char=""/>
            </a:pPr>
            <a:r>
              <a:rPr b="0" lang="pt-BR" sz="2400" spc="-1" strike="noStrike">
                <a:solidFill>
                  <a:srgbClr val="ffffff"/>
                </a:solidFill>
                <a:latin typeface="Arial"/>
              </a:rPr>
              <a:t>Terceiro nível</a:t>
            </a:r>
            <a:endParaRPr b="0" lang="pt-BR" sz="24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ymbol" charset="2"/>
              <a:buChar char="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Quarto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StarSymbol"/>
              <a:buChar char="»"/>
            </a:pPr>
            <a:r>
              <a:rPr b="0" lang="pt-BR" sz="2000" spc="-1" strike="noStrike">
                <a:solidFill>
                  <a:srgbClr val="ffffff"/>
                </a:solidFill>
                <a:latin typeface="Arial"/>
              </a:rPr>
              <a:t>Quinto nível</a:t>
            </a: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6470DF7-A556-46FA-AED2-7C0B418E3859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Clique para editar o estilo do título mestre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ffffff"/>
                </a:solid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7"/>
          </p:nvPr>
        </p:nvSpPr>
        <p:spPr>
          <a:xfrm>
            <a:off x="45720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8"/>
          </p:nvPr>
        </p:nvSpPr>
        <p:spPr>
          <a:xfrm>
            <a:off x="3124080" y="6316560"/>
            <a:ext cx="289512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9"/>
          </p:nvPr>
        </p:nvSpPr>
        <p:spPr>
          <a:xfrm>
            <a:off x="6553080" y="6316560"/>
            <a:ext cx="2133360" cy="3520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A6BCB8E-597E-4776-A044-45258D030357}" type="slidenum">
              <a:rPr b="0" lang="pt-BR" sz="1400" spc="-1" strike="noStrike">
                <a:solidFill>
                  <a:srgbClr val="ffffff"/>
                </a:solidFill>
                <a:latin typeface="Arial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ubTitle"/>
          </p:nvPr>
        </p:nvSpPr>
        <p:spPr>
          <a:xfrm>
            <a:off x="1547640" y="928800"/>
            <a:ext cx="6337080" cy="175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Estado do Rio Grande do Sul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Prefeitura de Três Passos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Setor de Contabilidade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 Box 6"/>
          <p:cNvSpPr/>
          <p:nvPr/>
        </p:nvSpPr>
        <p:spPr>
          <a:xfrm>
            <a:off x="324000" y="3429000"/>
            <a:ext cx="8497440" cy="15534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Relatório de Avaliação das Metas Fiscais do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Calibri"/>
                <a:ea typeface="Calibri"/>
              </a:rPr>
              <a:t>1º Quadrimestre de 2024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Text Box 8"/>
          <p:cNvSpPr/>
          <p:nvPr/>
        </p:nvSpPr>
        <p:spPr>
          <a:xfrm>
            <a:off x="245520" y="1197000"/>
            <a:ext cx="8679600" cy="3446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teve um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primário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positivo, isso significa que gastamos menos do que arrecadamos onde quanto maior o saldo positivo melhor é para o cumprimento das metas.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Text Box 8"/>
          <p:cNvSpPr/>
          <p:nvPr/>
        </p:nvSpPr>
        <p:spPr>
          <a:xfrm>
            <a:off x="684360" y="1387440"/>
            <a:ext cx="8064000" cy="12288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município no 1º quadrimestre não atingiu a meta de </a:t>
            </a:r>
            <a:r>
              <a:rPr b="0" lang="pt-BR" sz="40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, que é o total da dívida diminuído das disponibilidades financeiras, onde quanto mais negativo for o saldo da DCL melhor é o resultado nominal.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O 1º quadrimestre indica que houve um aumento da dívida.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/>
          </p:nvPr>
        </p:nvSpPr>
        <p:spPr>
          <a:xfrm>
            <a:off x="385560" y="1844640"/>
            <a:ext cx="8212680" cy="45136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0" lang="pt-BR" sz="3200" spc="-1" strike="noStrike">
                <a:solidFill>
                  <a:srgbClr val="ffffff"/>
                </a:solidFill>
                <a:latin typeface="Arial"/>
              </a:rPr>
              <a:t>	</a:t>
            </a: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5. Conclusão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Rectangle 6"/>
          <p:cNvSpPr/>
          <p:nvPr/>
        </p:nvSpPr>
        <p:spPr>
          <a:xfrm>
            <a:off x="1332000" y="1844640"/>
            <a:ext cx="7127640" cy="366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Rectangle 7"/>
          <p:cNvSpPr/>
          <p:nvPr/>
        </p:nvSpPr>
        <p:spPr>
          <a:xfrm>
            <a:off x="548640" y="1195920"/>
            <a:ext cx="8595000" cy="7018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Quanto aos índices constitucionais, a municipalidade está cumprindo com suas obrigações, gastando menos de 54% nas despesas com pessoal, investindo mais de 15% em saúde, utilizando mais de 70% dos recursos do FUNDEB junto aos profissionais de educação básica do município.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Apenas a meta do índice da Educação no 1º quadrimestre ficou em 23,36% onde o mínimo é 25%.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0" lang="pt-BR" sz="3000" spc="-1" strike="noStrike">
                <a:solidFill>
                  <a:srgbClr val="ffffff"/>
                </a:solidFill>
                <a:latin typeface="Calibri"/>
              </a:rPr>
              <a:t>Índice que deverá ser ajustado no 2º e 3º quadrimestre de 2024.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Estrutura da Apresentação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LRF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Primário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Resultado Nominal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Índices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-609480">
              <a:lnSpc>
                <a:spcPct val="100000"/>
              </a:lnSpc>
              <a:spcBef>
                <a:spcPts val="720"/>
              </a:spcBef>
              <a:buClr>
                <a:srgbClr val="ffff99"/>
              </a:buClr>
              <a:buFont typeface="StarSymbol"/>
              <a:buAutoNum type="arabicPeriod"/>
            </a:pPr>
            <a:r>
              <a:rPr b="0" lang="pt-BR" sz="3600" spc="-1" strike="noStrike">
                <a:solidFill>
                  <a:srgbClr val="ffffff"/>
                </a:solidFill>
                <a:latin typeface="Calibri"/>
              </a:rPr>
              <a:t>Conclusão</a:t>
            </a: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  <a:p>
            <a:pPr marL="609480" indent="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endParaRPr b="0" lang="pt-BR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split dir="in" orient="horz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1. LRF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79280" y="1600200"/>
            <a:ext cx="8496000" cy="49971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 Lei de Responsabilidade Fiscal, estabelece no § 4º do artigo 9º, a realização de Audiências Públicas para avaliação das Metas Fiscais.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indent="0"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561"/>
              </a:spcBef>
              <a:buClr>
                <a:srgbClr val="99ccff"/>
              </a:buClr>
              <a:buFont typeface="StarSymbol"/>
              <a:buChar char="-"/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As Audiências devem ser realizadas considerando os períodos quadrimestrais.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  <a:p>
            <a:pPr marL="74304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pt-BR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ransition spd="slow">
    <p:wipe dir="d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2. Resultado Primário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Text Box 8"/>
          <p:cNvSpPr/>
          <p:nvPr/>
        </p:nvSpPr>
        <p:spPr>
          <a:xfrm>
            <a:off x="245520" y="1197000"/>
            <a:ext cx="8679600" cy="5978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Receita Primária Total......................................R$ </a:t>
            </a: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42.964.048,06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Despesas Pagas................................................R$ 32.944.710,40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Restos a Pagar Processados Pagos...................R$   3.093.647,86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500" spc="-1" strike="noStrike">
                <a:solidFill>
                  <a:srgbClr val="ffffff"/>
                </a:solidFill>
                <a:latin typeface="Calibri"/>
              </a:rPr>
              <a:t>Restos a Pagar Não Processados Pagos............R$   3.382.142,20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RESULTADO PRIMÁRIO.................................R$   3.543.547,60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Calibri"/>
              </a:rPr>
              <a:t> 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3. Resultado Nominal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Text Box 8"/>
          <p:cNvSpPr/>
          <p:nvPr/>
        </p:nvSpPr>
        <p:spPr>
          <a:xfrm>
            <a:off x="684360" y="1387440"/>
            <a:ext cx="8064000" cy="11069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Dívida Consolidada líquida em 31.12.2023.......R$  -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33.914.196,57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Dívida Consolidada líquida em 30.04.2024.......R$  -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41.652.518,21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             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RESULTADO NOMINAL ......................................R$    </a:t>
            </a:r>
            <a:r>
              <a:rPr b="1" lang="pt-BR" sz="2400" spc="-1" strike="noStrike">
                <a:solidFill>
                  <a:srgbClr val="ffffff"/>
                </a:solidFill>
                <a:latin typeface="Calibri"/>
              </a:rPr>
              <a:t>7.738.321,64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(-) variação de RPP (</a:t>
            </a:r>
            <a:r>
              <a:rPr b="1" lang="pt-BR" sz="1500" spc="-1" strike="noStrike">
                <a:solidFill>
                  <a:srgbClr val="ffffff"/>
                </a:solidFill>
                <a:latin typeface="Calibri"/>
              </a:rPr>
              <a:t>Restos a pagar processados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)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R$   (3.186.027,67</a:t>
            </a:r>
            <a:r>
              <a:rPr b="0" lang="pt-BR" sz="2200" spc="-1" strike="noStrike">
                <a:solidFill>
                  <a:srgbClr val="ffffff"/>
                </a:solidFill>
                <a:latin typeface="Calibri"/>
              </a:rPr>
              <a:t>)</a:t>
            </a:r>
            <a:r>
              <a:rPr b="0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RESULTADO NOMINAL AJUSTADO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R$    4.752.533,07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200" spc="-1" strike="noStrike">
                <a:solidFill>
                  <a:srgbClr val="ffffff"/>
                </a:solidFill>
                <a:latin typeface="Calibri"/>
              </a:rPr>
              <a:t>(META FIXADA NA LDO)....................................   &gt; 0,00</a:t>
            </a: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241"/>
              </a:spcBef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Rectangle 6"/>
          <p:cNvSpPr/>
          <p:nvPr/>
        </p:nvSpPr>
        <p:spPr>
          <a:xfrm>
            <a:off x="121320" y="1410120"/>
            <a:ext cx="9022320" cy="43250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Arrecadação da Educação (25%):     R$ 8.026.137,99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Valor Aplicado na Educação: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         R$ 6.927.778,81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Índice de Investimento(empenhado)        23,36%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Rectangle 6"/>
          <p:cNvSpPr/>
          <p:nvPr/>
        </p:nvSpPr>
        <p:spPr>
          <a:xfrm>
            <a:off x="562680" y="1308240"/>
            <a:ext cx="8580960" cy="4944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Mínimo de 70%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Profissionais da Educação Básica: 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R$ 7.071.187,12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Valor Aplicado do FUNDEB com 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Profissionais da Educação Básica: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   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7.432.191,72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Índice de Investimento: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	</a:t>
            </a:r>
            <a:r>
              <a:rPr b="1" lang="pt-BR" sz="2500" spc="-1" strike="noStrike">
                <a:solidFill>
                  <a:srgbClr val="ffffff"/>
                </a:solidFill>
                <a:latin typeface="Arial"/>
              </a:rPr>
              <a:t>73,57%</a:t>
            </a:r>
            <a:endParaRPr b="0" lang="pt-BR" sz="25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	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Rectangle 6"/>
          <p:cNvSpPr/>
          <p:nvPr/>
        </p:nvSpPr>
        <p:spPr>
          <a:xfrm>
            <a:off x="407880" y="1916280"/>
            <a:ext cx="8566920" cy="27399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Arrecadação da Saúde (15%):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   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4.815.682,79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Valor Aplicado na Saúde (liquidado): R$ </a:t>
            </a:r>
            <a:r>
              <a:rPr b="1" lang="pt-BR" sz="2800" spc="-1" strike="noStrike">
                <a:solidFill>
                  <a:srgbClr val="ffffff"/>
                </a:solidFill>
                <a:latin typeface="Calibri"/>
              </a:rPr>
              <a:t>5.996.006,57 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200" spc="-1" strike="noStrike">
                <a:solidFill>
                  <a:srgbClr val="ffffff"/>
                </a:solidFill>
                <a:latin typeface="Arial"/>
              </a:rPr>
              <a:t>Índice de Investimento: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      18,07%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91160" cy="48528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pt-BR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title"/>
          </p:nvPr>
        </p:nvSpPr>
        <p:spPr>
          <a:xfrm>
            <a:off x="0" y="54000"/>
            <a:ext cx="8229240" cy="107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 indent="0" algn="ctr">
              <a:lnSpc>
                <a:spcPct val="80000"/>
              </a:lnSpc>
              <a:buNone/>
            </a:pPr>
            <a:r>
              <a:rPr b="0" lang="pt-BR" sz="4400" spc="-1" strike="noStrike">
                <a:solidFill>
                  <a:srgbClr val="ffffff"/>
                </a:solidFill>
                <a:latin typeface="Arial"/>
              </a:rPr>
              <a:t>4. Índices</a:t>
            </a:r>
            <a:endParaRPr b="0" lang="pt-BR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Rectangle 6"/>
          <p:cNvSpPr/>
          <p:nvPr/>
        </p:nvSpPr>
        <p:spPr>
          <a:xfrm>
            <a:off x="308520" y="1916280"/>
            <a:ext cx="8726040" cy="4385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Despesa com pessoal:  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56.941.510,09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Receita Corrente líquida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R$ </a:t>
            </a:r>
            <a:r>
              <a:rPr b="1" lang="pt-BR" sz="3200" spc="-1" strike="noStrike">
                <a:solidFill>
                  <a:srgbClr val="ffffff"/>
                </a:solidFill>
                <a:latin typeface="Calibri"/>
              </a:rPr>
              <a:t>125.728.038,92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Índice de Pessoal (consolidado)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45,29%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Índice de Pessoal (executivo)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: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4000" spc="-1" strike="noStrike">
                <a:solidFill>
                  <a:srgbClr val="ffffff"/>
                </a:solidFill>
                <a:latin typeface="Calibri"/>
              </a:rPr>
              <a:t>	</a:t>
            </a:r>
            <a:r>
              <a:rPr b="1" lang="pt-BR" sz="3000" spc="-1" strike="noStrike">
                <a:solidFill>
                  <a:srgbClr val="ffffff"/>
                </a:solidFill>
                <a:latin typeface="Calibri"/>
              </a:rPr>
              <a:t>43,27%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 spd="slow">
    <p:wedge/>
  </p:transition>
</p:sld>
</file>

<file path=ppt/theme/theme1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Dinheiro 2">
  <a:themeElements>
    <a:clrScheme name="Dinheiro 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Application>LibreOffice/7.4.2.3$Windows_X86_64 LibreOffice_project/382eef1f22670f7f4118c8c2dd222ec7ad009daf</Application>
  <AppVersion>15.0000</AppVersion>
  <Words>290</Words>
  <Paragraphs>136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2024-02-21T12:05:00Z</dcterms:created>
  <dc:creator>Wilma Figueiredo</dc:creator>
  <dc:description/>
  <dc:language>pt-BR</dc:language>
  <cp:lastModifiedBy>TecleEnter</cp:lastModifiedBy>
  <cp:lastPrinted>2024-05-15T13:37:07Z</cp:lastPrinted>
  <dcterms:modified xsi:type="dcterms:W3CDTF">2024-05-22T20:06:34Z</dcterms:modified>
  <cp:revision>45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A84651DF73594031B6F97FA184169204_13</vt:lpwstr>
  </property>
  <property fmtid="{D5CDD505-2E9C-101B-9397-08002B2CF9AE}" pid="3" name="KSOProductBuildVer">
    <vt:lpwstr>1046-12.2.0.16909</vt:lpwstr>
  </property>
  <property fmtid="{D5CDD505-2E9C-101B-9397-08002B2CF9AE}" pid="4" name="PresentationFormat">
    <vt:lpwstr>Apresentação na tela (4:3)</vt:lpwstr>
  </property>
  <property fmtid="{D5CDD505-2E9C-101B-9397-08002B2CF9AE}" pid="5" name="Slides">
    <vt:i4>12</vt:i4>
  </property>
</Properties>
</file>