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1.jpeg" ContentType="image/jpeg"/>
  <Override PartName="/ppt/media/image2.jpeg" ContentType="image/jpeg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EA4DCE-BA34-4896-AA53-753400E9F72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C72B26-9091-467F-AE6C-2FCD7026B37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2530BB-5F0D-48F2-A357-C51E8861670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15630C-4BE1-4528-9273-57C1DC49741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9C0ECC3-C1DF-44BD-820E-4151BBBD8AE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90A5341-9A7F-41BA-A2F7-A8B6E10A39B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902012C-2229-4BBC-8435-BCC99763903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2789F87-C92F-494E-A392-261B16A4598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2AA1246-3475-4472-8FF9-FB587EDCF35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0" y="54000"/>
            <a:ext cx="8229240" cy="49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1B90DC3-618A-4A8A-ABD5-6B30E1AFCAB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B3F7C72-8BE6-4C7A-A231-11AB3A2BDC3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CECEC6-BF10-408C-9CEA-B2767719230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4850FBD-1D57-42C2-86DA-AECC2AF7904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65E0C09-23D4-4B1B-BEA4-EB630516933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69D11AA-9BBA-4F64-B476-6E4B2805442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0CDD04C-E2C5-4E3F-8472-500044C0520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787FE02-072C-4003-93BF-6DB34DFF28D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BEC849F-5920-4360-B5CC-F57AAB17797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EA7E98B-C43F-4218-92AD-7A95D142446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CA0F5EC-4CE3-4ECD-AE4C-B82A2D8DE8B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C0292C4-A48E-4A2E-9734-A7FD113A244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3CE8C82-522C-407B-8CED-616C8C539FE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43DE9C-47DF-4C2F-9DDA-E5DEF0F6E8E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0" y="54000"/>
            <a:ext cx="8229240" cy="49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FB5E20E-2355-4847-9E71-1BAAD53C6B7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39AC010-A8F4-40EE-9EAB-6B24DCAC10F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E000E96-DC1E-476F-82D0-C48B257D02C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5D40AB7-1BB2-4625-A222-75968AB3EA2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57B92A9-6955-473C-949A-8F869D3EF8A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9B8508D-4413-4A8E-82C5-E517D241E64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C6A322E-4231-43C9-9F54-D03E879F0E9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C86EAF-9A4E-4313-9EE0-378A08B3FF0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015ACD-A316-41C2-BB06-3BDFFBA564C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0" y="54000"/>
            <a:ext cx="8229240" cy="49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003D48-3947-42DC-AB36-071471451E7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F4DA4D-58CE-4EDD-96B9-2D939501F11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48BFF7C-470C-431C-8E26-5067F3B525A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B0CDA8-93E7-4111-8C45-D3209776975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4360" y="2349360"/>
            <a:ext cx="7772040" cy="14695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1" lang="pt-BR" sz="4400" spc="-1" strike="noStrike">
                <a:solidFill>
                  <a:srgbClr val="ffffff"/>
                </a:solidFill>
                <a:latin typeface="Arial"/>
              </a:rPr>
              <a:t>Clique para editar o estilo do título mestre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8172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8172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8172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pt-BR" sz="1400" spc="-1" strike="noStrike">
                <a:solidFill>
                  <a:srgbClr val="3e3e5c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13C5101-8762-44C1-839E-9629D0E4AFC9}" type="slidenum">
              <a:rPr b="0" lang="pt-BR" sz="1400" spc="-1" strike="noStrike">
                <a:solidFill>
                  <a:srgbClr val="3e3e5c"/>
                </a:solidFill>
                <a:latin typeface="Arial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</a:rPr>
              <a:t>2.º nível da estrutura de tópicos</a:t>
            </a:r>
            <a:endParaRPr b="0" lang="pt-BR" sz="24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3.º nível da estrutura de tópicos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Clique para editar o estilo do título mestre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ffff99"/>
              </a:buClr>
              <a:buFont typeface="Symbol" charset="2"/>
              <a:buChar char=""/>
            </a:pP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Clique para editar os estilos do texto mestre</a:t>
            </a: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99ccff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ffffff"/>
                </a:solidFill>
                <a:latin typeface="Arial"/>
              </a:rPr>
              <a:t>Segundo nível</a:t>
            </a:r>
            <a:endParaRPr b="0" lang="pt-BR" sz="2800" spc="-1" strike="noStrike">
              <a:solidFill>
                <a:srgbClr val="ffffff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</a:rPr>
              <a:t>Terceiro nível</a:t>
            </a:r>
            <a:endParaRPr b="0" lang="pt-BR" sz="2400" spc="-1" strike="noStrike">
              <a:solidFill>
                <a:srgbClr val="ffffff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Symbol" charset="2"/>
              <a:buChar char="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Quarto nível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StarSymbol"/>
              <a:buChar char="»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Quinto nível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457200" y="6316560"/>
            <a:ext cx="213336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3124080" y="6316560"/>
            <a:ext cx="289512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6553080" y="6316560"/>
            <a:ext cx="213336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pt-BR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C25A4C4-6BA6-46EC-89BE-158AC6D8F0F7}" type="slidenum">
              <a:rPr b="0" lang="pt-BR" sz="1400" spc="-1" strike="noStrike">
                <a:solidFill>
                  <a:srgbClr val="ffffff"/>
                </a:solidFill>
                <a:latin typeface="Arial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Clique para editar o estilo do título mestre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Clique para editar o formato do texto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2.º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3.º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4.º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5.º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6.º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7.º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7"/>
          </p:nvPr>
        </p:nvSpPr>
        <p:spPr>
          <a:xfrm>
            <a:off x="457200" y="6316560"/>
            <a:ext cx="213336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ftr" idx="8"/>
          </p:nvPr>
        </p:nvSpPr>
        <p:spPr>
          <a:xfrm>
            <a:off x="3124080" y="6316560"/>
            <a:ext cx="289512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sldNum" idx="9"/>
          </p:nvPr>
        </p:nvSpPr>
        <p:spPr>
          <a:xfrm>
            <a:off x="6553080" y="6316560"/>
            <a:ext cx="213336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pt-BR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7800D3E-7263-41A6-8BB2-60544BD681D4}" type="slidenum">
              <a:rPr b="0" lang="pt-BR" sz="1400" spc="-1" strike="noStrike">
                <a:solidFill>
                  <a:srgbClr val="ffffff"/>
                </a:solidFill>
                <a:latin typeface="Arial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subTitle"/>
          </p:nvPr>
        </p:nvSpPr>
        <p:spPr>
          <a:xfrm>
            <a:off x="1404000" y="1690560"/>
            <a:ext cx="6337080" cy="17521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Estado do Rio Grande do Sul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Prefeitura de Três Passos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Setor de Contabilidade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Text Box 6"/>
          <p:cNvSpPr/>
          <p:nvPr/>
        </p:nvSpPr>
        <p:spPr>
          <a:xfrm>
            <a:off x="324000" y="3860280"/>
            <a:ext cx="8497440" cy="15534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</a:pPr>
            <a:r>
              <a:rPr b="1" lang="pt-BR" sz="3200" spc="-1" strike="noStrike">
                <a:solidFill>
                  <a:srgbClr val="ffffff"/>
                </a:solidFill>
                <a:latin typeface="Calibri"/>
              </a:rPr>
              <a:t>Relatório de Avaliação das Metas Fiscais do 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3200" spc="-1" strike="noStrike">
                <a:solidFill>
                  <a:srgbClr val="ffffff"/>
                </a:solidFill>
                <a:latin typeface="Calibri"/>
                <a:ea typeface="Calibri"/>
              </a:rPr>
              <a:t>2º Quadrimestre de 2024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5. Conclusão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6" name="Text Box 8"/>
          <p:cNvSpPr/>
          <p:nvPr/>
        </p:nvSpPr>
        <p:spPr>
          <a:xfrm>
            <a:off x="245520" y="1197000"/>
            <a:ext cx="8679600" cy="34466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O município teve um </a:t>
            </a:r>
            <a:r>
              <a:rPr b="0" lang="pt-BR" sz="4000" spc="-1" strike="noStrike">
                <a:solidFill>
                  <a:srgbClr val="ffffff"/>
                </a:solidFill>
                <a:latin typeface="Calibri"/>
              </a:rPr>
              <a:t>resultado primário </a:t>
            </a: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positivo, isso significa que gastamos menos do que arrecadamos. Onde quanto maior o saldo positivo, melhor é para o cumprimento das metas.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ipe dir="r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5. Conclusão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8" name="Text Box 8"/>
          <p:cNvSpPr/>
          <p:nvPr/>
        </p:nvSpPr>
        <p:spPr>
          <a:xfrm>
            <a:off x="684360" y="1387440"/>
            <a:ext cx="8064000" cy="122882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O município no 2º quadrimestre não atingiu a meta de </a:t>
            </a:r>
            <a:r>
              <a:rPr b="0" lang="pt-BR" sz="4000" spc="-1" strike="noStrike">
                <a:solidFill>
                  <a:srgbClr val="ffffff"/>
                </a:solidFill>
                <a:latin typeface="Calibri"/>
              </a:rPr>
              <a:t>resultado nominal</a:t>
            </a: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, que é o total da dívida diminuído das disponibilidades financeiras, onde quanto mais negativo for o saldo da DCL melhor é o resultado nominal. 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O 2º quadrimestre indica que houve um aumento da dívida.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/>
          </p:nvPr>
        </p:nvSpPr>
        <p:spPr>
          <a:xfrm>
            <a:off x="385560" y="1844640"/>
            <a:ext cx="8212680" cy="45136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	</a:t>
            </a: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	</a:t>
            </a: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5. Conclusão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1" name="Rectangle 6"/>
          <p:cNvSpPr/>
          <p:nvPr/>
        </p:nvSpPr>
        <p:spPr>
          <a:xfrm>
            <a:off x="1332000" y="1844640"/>
            <a:ext cx="7127640" cy="3664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2" name="Rectangle 7"/>
          <p:cNvSpPr/>
          <p:nvPr/>
        </p:nvSpPr>
        <p:spPr>
          <a:xfrm>
            <a:off x="548640" y="1195920"/>
            <a:ext cx="8595000" cy="70185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Quanto aos índices constitucionais, a municipalidade está cumprindo com suas obrigações, gastando menos de 54% nas despesas com pessoal, investindo mais de 15% em saúde, utilizando mais de 70% dos recursos do FUNDEB junto aos profissionais de educação básica do município.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Apenas a meta do índice da Educação no 2º quadrimestre ficou em 21,99%, onde o mínimo é 25%.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Índice que deverá ser ajustado no 3º quadrimestre de 2024.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60080" y="972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Estrutura da Apresentação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457200" y="171504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LRF</a:t>
            </a: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Resultado Primário</a:t>
            </a: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Resultado Nominal</a:t>
            </a: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Índices</a:t>
            </a: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Conclusão</a:t>
            </a: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0">
              <a:lnSpc>
                <a:spcPct val="100000"/>
              </a:lnSpc>
              <a:spcBef>
                <a:spcPts val="720"/>
              </a:spcBef>
              <a:buNone/>
              <a:tabLst>
                <a:tab algn="l" pos="0"/>
              </a:tabLst>
            </a:pP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0">
              <a:lnSpc>
                <a:spcPct val="100000"/>
              </a:lnSpc>
              <a:spcBef>
                <a:spcPts val="720"/>
              </a:spcBef>
              <a:buNone/>
              <a:tabLst>
                <a:tab algn="l" pos="0"/>
              </a:tabLst>
            </a:pP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transition spd="slow">
    <p:split dir="in" orient="horz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316440" y="972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1. LRF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179280" y="2089080"/>
            <a:ext cx="8496000" cy="49971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lvl="1" marL="743040" indent="-285840" algn="just">
              <a:lnSpc>
                <a:spcPct val="100000"/>
              </a:lnSpc>
              <a:spcBef>
                <a:spcPts val="561"/>
              </a:spcBef>
              <a:buClr>
                <a:srgbClr val="99ccff"/>
              </a:buClr>
              <a:buFont typeface="StarSymbol"/>
              <a:buChar char="-"/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A Lei de Responsabilidade Fiscal, estabelece no § 4º do artigo 9º, a realização de Audiências Públicas para avaliação das Metas Fiscais.</a:t>
            </a:r>
            <a:endParaRPr b="0" lang="pt-BR" sz="2800" spc="-1" strike="noStrike">
              <a:solidFill>
                <a:srgbClr val="ffffff"/>
              </a:solidFill>
              <a:latin typeface="Arial"/>
            </a:endParaRPr>
          </a:p>
          <a:p>
            <a:pPr indent="0"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ffffff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561"/>
              </a:spcBef>
              <a:buClr>
                <a:srgbClr val="99ccff"/>
              </a:buClr>
              <a:buFont typeface="StarSymbol"/>
              <a:buChar char="-"/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As Audiências devem ser realizadas considerando os períodos quadrimestrais.</a:t>
            </a:r>
            <a:endParaRPr b="0" lang="pt-BR" sz="2800" spc="-1" strike="noStrike">
              <a:solidFill>
                <a:srgbClr val="ffffff"/>
              </a:solidFill>
              <a:latin typeface="Arial"/>
            </a:endParaRPr>
          </a:p>
          <a:p>
            <a:pPr marL="743040"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pt-BR" sz="2800" spc="-1" strike="noStrike">
                <a:solidFill>
                  <a:srgbClr val="ffffff"/>
                </a:solidFill>
                <a:latin typeface="Arial"/>
              </a:rPr>
              <a:t> </a:t>
            </a:r>
            <a:endParaRPr b="0" lang="pt-BR" sz="2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transition spd="slow">
    <p:wipe dir="d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74480" y="11484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2. Resultado Primário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" name="Text Box 8"/>
          <p:cNvSpPr/>
          <p:nvPr/>
        </p:nvSpPr>
        <p:spPr>
          <a:xfrm>
            <a:off x="116280" y="2649240"/>
            <a:ext cx="9858600" cy="45709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</a:rPr>
              <a:t>Receita Primária Total.......................................R$ 99.334.809,86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</a:rPr>
              <a:t>Despesas Pagas...............................................R$ 86.618.257,27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</a:rPr>
              <a:t>Restos a Pagar Processados Pagos................R$ 3.102.697,91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</a:rPr>
              <a:t>Restos a Pagar Não Processados Pagos.........R$ 4.742.838,73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</a:rPr>
              <a:t>RESULTADO PRIMÁRIO..................................R$ 4.871.015,95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Arial"/>
              </a:rPr>
              <a:t>  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ipe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60080" y="1116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3. Resultado Nominal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" name="Text Box 8"/>
          <p:cNvSpPr/>
          <p:nvPr/>
        </p:nvSpPr>
        <p:spPr>
          <a:xfrm>
            <a:off x="626040" y="1442880"/>
            <a:ext cx="8064000" cy="117108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Dívida Consolidada líquida em 31.12.2023.......R$  -</a:t>
            </a: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33.914.196,57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Dívida Consolidada líquida em 31.08.2024.......R$  -</a:t>
            </a:r>
            <a:r>
              <a:rPr b="1" lang="pt-BR" sz="2400" spc="-1" strike="noStrike">
                <a:solidFill>
                  <a:srgbClr val="ffffff"/>
                </a:solidFill>
                <a:latin typeface="Calibri"/>
                <a:ea typeface="Calibri"/>
              </a:rPr>
              <a:t>44.936.675,48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             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RESULTADO NOMINAL ......................................R$  </a:t>
            </a:r>
            <a:r>
              <a:rPr b="0" lang="pt-BR" sz="2200" spc="-1" strike="noStrike">
                <a:solidFill>
                  <a:srgbClr val="ffffff"/>
                </a:solidFill>
                <a:latin typeface="Arial"/>
                <a:ea typeface="Calibri"/>
              </a:rPr>
              <a:t>11.022.478,91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(-) variação de RPP (</a:t>
            </a:r>
            <a:r>
              <a:rPr b="1" lang="pt-BR" sz="1500" spc="-1" strike="noStrike">
                <a:solidFill>
                  <a:srgbClr val="ffffff"/>
                </a:solidFill>
                <a:latin typeface="Calibri"/>
                <a:ea typeface="Calibri"/>
              </a:rPr>
              <a:t>Restos a pagar processados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) 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R$   (</a:t>
            </a:r>
            <a:r>
              <a:rPr b="0" lang="pt-BR" sz="2200" spc="-1" strike="noStrike">
                <a:solidFill>
                  <a:srgbClr val="ffffff"/>
                </a:solidFill>
                <a:latin typeface="Arial"/>
                <a:ea typeface="Calibri"/>
              </a:rPr>
              <a:t>45.299,85</a:t>
            </a:r>
            <a:r>
              <a:rPr b="0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(-) variação de RNP (</a:t>
            </a:r>
            <a:r>
              <a:rPr b="1" lang="pt-BR" sz="1500" spc="-1" strike="noStrike">
                <a:solidFill>
                  <a:srgbClr val="ffffff"/>
                </a:solidFill>
                <a:latin typeface="Calibri"/>
                <a:ea typeface="Calibri"/>
              </a:rPr>
              <a:t>Restos a pagar não processados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) 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R$</a:t>
            </a:r>
            <a:r>
              <a:rPr b="0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  (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1.756.234,49</a:t>
            </a:r>
            <a:r>
              <a:rPr b="0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RESULTADO NOMINAL AJUSTADO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R$ </a:t>
            </a:r>
            <a:r>
              <a:rPr b="0" lang="pt-BR" sz="2200" spc="-1" strike="noStrike">
                <a:solidFill>
                  <a:srgbClr val="ffffff"/>
                </a:solidFill>
                <a:latin typeface="Arial"/>
                <a:ea typeface="Calibri"/>
              </a:rPr>
              <a:t>9.220.944,57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  <a:ea typeface="Calibri"/>
              </a:rPr>
              <a:t>(META FIXADA NA LDO)....................................   &gt; 0,00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91160" cy="48528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title"/>
          </p:nvPr>
        </p:nvSpPr>
        <p:spPr>
          <a:xfrm>
            <a:off x="460080" y="1116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4. Índices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" name="Rectangle 6"/>
          <p:cNvSpPr/>
          <p:nvPr/>
        </p:nvSpPr>
        <p:spPr>
          <a:xfrm>
            <a:off x="92520" y="1841400"/>
            <a:ext cx="9022320" cy="38998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Arrecadação da Educação (25%):     R$ 1</a:t>
            </a:r>
            <a:r>
              <a:rPr b="0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6.152.808,88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Valor Aplicado na Educação: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         R$ 14.204.966,39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Índice de Investimento (empenhado)        21,99%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91160" cy="48528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title"/>
          </p:nvPr>
        </p:nvSpPr>
        <p:spPr>
          <a:xfrm>
            <a:off x="460080" y="972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4. Índices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" name="Rectangle 6"/>
          <p:cNvSpPr/>
          <p:nvPr/>
        </p:nvSpPr>
        <p:spPr>
          <a:xfrm>
            <a:off x="160200" y="1998360"/>
            <a:ext cx="8897400" cy="49464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Mínimo de 70% do FUNDEB com 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Profissionais da Educação Básica:    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R$ 13.023.308,38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Valor Aplicado do FUNDEB com 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Profissionais da Educação Básica: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   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R$15.080.514,81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Índice de Investimento: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  <a:ea typeface="Calibri"/>
              </a:rPr>
              <a:t>81,06%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91160" cy="48528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title"/>
          </p:nvPr>
        </p:nvSpPr>
        <p:spPr>
          <a:xfrm>
            <a:off x="201240" y="-36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4. Índices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1" name="Rectangle 6"/>
          <p:cNvSpPr/>
          <p:nvPr/>
        </p:nvSpPr>
        <p:spPr>
          <a:xfrm>
            <a:off x="206640" y="1916280"/>
            <a:ext cx="8768160" cy="27414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Arrecadação da Saúde (15%):  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    R$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9.470.172,42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Valor Aplicado na Saúde (liquidado): R$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  <a:ea typeface="Calibri"/>
              </a:rPr>
              <a:t>15.606.726,16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200" spc="-1" strike="noStrike">
                <a:solidFill>
                  <a:srgbClr val="ffffff"/>
                </a:solidFill>
                <a:latin typeface="Arial"/>
                <a:ea typeface="Calibri"/>
              </a:rPr>
              <a:t>Índice de Investimento: 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      24,72%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91160" cy="48528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4. Índices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4" name="Rectangle 6"/>
          <p:cNvSpPr/>
          <p:nvPr/>
        </p:nvSpPr>
        <p:spPr>
          <a:xfrm>
            <a:off x="308520" y="1916280"/>
            <a:ext cx="8726040" cy="43869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Despesa com pessoal:    R$ </a:t>
            </a:r>
            <a:r>
              <a:rPr b="1" lang="pt-BR" sz="3200" spc="-1" strike="noStrike">
                <a:solidFill>
                  <a:srgbClr val="ffffff"/>
                </a:solidFill>
                <a:latin typeface="Calibri"/>
                <a:ea typeface="Calibri"/>
              </a:rPr>
              <a:t>59.747.720,94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Receita Corrente líquida   R$ </a:t>
            </a:r>
            <a:r>
              <a:rPr b="1" lang="pt-BR" sz="3200" spc="-1" strike="noStrike">
                <a:solidFill>
                  <a:srgbClr val="ffffff"/>
                </a:solidFill>
                <a:latin typeface="Calibri"/>
                <a:ea typeface="Calibri"/>
              </a:rPr>
              <a:t>134.448.682,34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Índice de Pessoal (consolidado)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  <a:ea typeface="Calibri"/>
              </a:rPr>
              <a:t>: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44,44%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Índice de Pessoal (executivo)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  <a:ea typeface="Calibri"/>
              </a:rPr>
              <a:t>: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  <a:ea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  <a:ea typeface="Calibri"/>
              </a:rPr>
              <a:t>42,51%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theme/theme1.xml><?xml version="1.0" encoding="utf-8"?>
<a:theme xmlns:a="http://schemas.openxmlformats.org/drawingml/2006/main" name="Dinheiro 2">
  <a:themeElements>
    <a:clrScheme name="Dinheiro 2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Dinheiro 2">
  <a:themeElements>
    <a:clrScheme name="Dinheiro 2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Dinheiro 2">
  <a:themeElements>
    <a:clrScheme name="Dinheiro 2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Application>LibreOffice/7.4.2.3$Windows_X86_64 LibreOffice_project/382eef1f22670f7f4118c8c2dd222ec7ad009daf</Application>
  <AppVersion>15.0000</AppVersion>
  <Words>274</Words>
  <Paragraphs>135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2024-02-21T12:05:00Z</dcterms:created>
  <dc:creator>Wilma Figueiredo</dc:creator>
  <dc:description/>
  <dc:language>pt-BR</dc:language>
  <cp:lastModifiedBy>User</cp:lastModifiedBy>
  <cp:lastPrinted>2024-05-24T14:20:23Z</cp:lastPrinted>
  <dcterms:modified xsi:type="dcterms:W3CDTF">2024-09-24T18:32:50Z</dcterms:modified>
  <cp:revision>89</cp:revision>
  <dc:subject/>
  <dc:title>Slide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A84651DF73594031B6F97FA184169204_13</vt:lpwstr>
  </property>
  <property fmtid="{D5CDD505-2E9C-101B-9397-08002B2CF9AE}" pid="3" name="KSOProductBuildVer">
    <vt:lpwstr>1046-12.2.0.16909</vt:lpwstr>
  </property>
  <property fmtid="{D5CDD505-2E9C-101B-9397-08002B2CF9AE}" pid="4" name="PresentationFormat">
    <vt:lpwstr>Apresentação na tela (4:3)</vt:lpwstr>
  </property>
  <property fmtid="{D5CDD505-2E9C-101B-9397-08002B2CF9AE}" pid="5" name="Slides">
    <vt:i4>12</vt:i4>
  </property>
</Properties>
</file>