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8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8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9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9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9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0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0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0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0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0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0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"/>
          <p:cNvGrpSpPr/>
          <p:nvPr/>
        </p:nvGrpSpPr>
        <p:grpSpPr>
          <a:xfrm>
            <a:off x="-8640" y="-8640"/>
            <a:ext cx="9169560" cy="6874920"/>
            <a:chOff x="-8640" y="-8640"/>
            <a:chExt cx="9169560" cy="6874920"/>
          </a:xfrm>
        </p:grpSpPr>
        <p:sp>
          <p:nvSpPr>
            <p:cNvPr id="1" name="CustomShape 2"/>
            <p:cNvSpPr/>
            <p:nvPr/>
          </p:nvSpPr>
          <p:spPr>
            <a:xfrm>
              <a:off x="-8640" y="4013280"/>
              <a:ext cx="456840" cy="2853000"/>
            </a:xfrm>
            <a:custGeom>
              <a:avLst/>
              <a:gdLst/>
              <a:ah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" name="Line 3"/>
            <p:cNvSpPr/>
            <p:nvPr/>
          </p:nvSpPr>
          <p:spPr>
            <a:xfrm flipV="1">
              <a:off x="5130720" y="4175280"/>
              <a:ext cx="4022280" cy="2682720"/>
            </a:xfrm>
            <a:prstGeom prst="line">
              <a:avLst/>
            </a:prstGeom>
            <a:ln cap="rnd" w="9525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3" name="Line 4"/>
            <p:cNvSpPr/>
            <p:nvPr/>
          </p:nvSpPr>
          <p:spPr>
            <a:xfrm>
              <a:off x="7042680" y="0"/>
              <a:ext cx="1218960" cy="6858000"/>
            </a:xfrm>
            <a:prstGeom prst="line">
              <a:avLst/>
            </a:prstGeom>
            <a:ln cap="rnd" w="9525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6891840" y="0"/>
              <a:ext cx="2269080" cy="6866280"/>
            </a:xfrm>
            <a:custGeom>
              <a:avLst/>
              <a:gdLst/>
              <a:ah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" name="CustomShape 6"/>
            <p:cNvSpPr/>
            <p:nvPr/>
          </p:nvSpPr>
          <p:spPr>
            <a:xfrm>
              <a:off x="7205040" y="-8640"/>
              <a:ext cx="1947960" cy="6866280"/>
            </a:xfrm>
            <a:custGeom>
              <a:avLst/>
              <a:gdLst/>
              <a:ah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" name="CustomShape 7"/>
            <p:cNvSpPr/>
            <p:nvPr/>
          </p:nvSpPr>
          <p:spPr>
            <a:xfrm>
              <a:off x="6638040" y="3920040"/>
              <a:ext cx="2513160" cy="2937600"/>
            </a:xfrm>
            <a:custGeom>
              <a:avLst/>
              <a:gdLst/>
              <a:ah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" name="CustomShape 8"/>
            <p:cNvSpPr/>
            <p:nvPr/>
          </p:nvSpPr>
          <p:spPr>
            <a:xfrm>
              <a:off x="7010280" y="-8640"/>
              <a:ext cx="2142360" cy="6866280"/>
            </a:xfrm>
            <a:custGeom>
              <a:avLst/>
              <a:gdLst/>
              <a:ah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8" name="CustomShape 9"/>
            <p:cNvSpPr/>
            <p:nvPr/>
          </p:nvSpPr>
          <p:spPr>
            <a:xfrm>
              <a:off x="8295840" y="-8640"/>
              <a:ext cx="857160" cy="6866280"/>
            </a:xfrm>
            <a:custGeom>
              <a:avLst/>
              <a:gdLst/>
              <a:ah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9" name="CustomShape 10"/>
            <p:cNvSpPr/>
            <p:nvPr/>
          </p:nvSpPr>
          <p:spPr>
            <a:xfrm>
              <a:off x="8077320" y="-8640"/>
              <a:ext cx="1066320" cy="6866280"/>
            </a:xfrm>
            <a:custGeom>
              <a:avLst/>
              <a:gdLst/>
              <a:ah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" name="CustomShape 11"/>
            <p:cNvSpPr/>
            <p:nvPr/>
          </p:nvSpPr>
          <p:spPr>
            <a:xfrm>
              <a:off x="8060400" y="4893840"/>
              <a:ext cx="1093680" cy="1963800"/>
            </a:xfrm>
            <a:custGeom>
              <a:avLst/>
              <a:gdLst/>
              <a:ah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1" name="PlaceHolder 12"/>
          <p:cNvSpPr>
            <a:spLocks noGrp="1"/>
          </p:cNvSpPr>
          <p:nvPr>
            <p:ph type="dt"/>
          </p:nvPr>
        </p:nvSpPr>
        <p:spPr>
          <a:xfrm>
            <a:off x="5405400" y="6041520"/>
            <a:ext cx="6836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2D9A2A3F-EB62-40AE-AD71-D5AF2BCE74BB}" type="datetime">
              <a:rPr b="0" lang="en-US" sz="900" spc="-1" strike="noStrike">
                <a:solidFill>
                  <a:srgbClr val="8b8b8b"/>
                </a:solidFill>
                <a:latin typeface="Trebuchet MS"/>
              </a:rPr>
              <a:t>2/25/21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12" name="PlaceHolder 13"/>
          <p:cNvSpPr>
            <a:spLocks noGrp="1"/>
          </p:cNvSpPr>
          <p:nvPr>
            <p:ph type="ftr"/>
          </p:nvPr>
        </p:nvSpPr>
        <p:spPr>
          <a:xfrm>
            <a:off x="609480" y="6041520"/>
            <a:ext cx="462276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13" name="PlaceHolder 14"/>
          <p:cNvSpPr>
            <a:spLocks noGrp="1"/>
          </p:cNvSpPr>
          <p:nvPr>
            <p:ph type="sldNum"/>
          </p:nvPr>
        </p:nvSpPr>
        <p:spPr>
          <a:xfrm>
            <a:off x="6444720" y="6041520"/>
            <a:ext cx="51228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E637D437-E8B8-4909-8A49-8F086E33B77D}" type="slidenum">
              <a:rPr b="0" lang="en-US" sz="900" spc="-1" strike="noStrike">
                <a:solidFill>
                  <a:srgbClr val="90c226"/>
                </a:solidFill>
                <a:latin typeface="Trebuchet MS"/>
              </a:rPr>
              <a:t>&lt;número&gt;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14" name="PlaceHolder 1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pt-BR" sz="1800" spc="-1" strike="noStrike">
                <a:solidFill>
                  <a:srgbClr val="000000"/>
                </a:solidFill>
                <a:latin typeface="Trebuchet MS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5" name="PlaceHolder 1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404040"/>
                </a:solidFill>
                <a:latin typeface="Trebuchet MS"/>
              </a:rPr>
              <a:t>Clique para editar o formato do texto da estrutura de tópicos</a:t>
            </a: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pc="-1" strike="noStrike">
                <a:solidFill>
                  <a:srgbClr val="404040"/>
                </a:solidFill>
                <a:latin typeface="Trebuchet MS"/>
              </a:rPr>
              <a:t>2.º nível da estrutura de tópicos</a:t>
            </a:r>
            <a:endParaRPr b="0" lang="pt-BR" sz="1400" spc="-1" strike="noStrike">
              <a:solidFill>
                <a:srgbClr val="404040"/>
              </a:solidFill>
              <a:latin typeface="Trebuchet M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3.º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4.º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5.º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6.º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7.º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1"/>
          <p:cNvGrpSpPr/>
          <p:nvPr/>
        </p:nvGrpSpPr>
        <p:grpSpPr>
          <a:xfrm>
            <a:off x="-8640" y="-8640"/>
            <a:ext cx="9169560" cy="6874920"/>
            <a:chOff x="-8640" y="-8640"/>
            <a:chExt cx="9169560" cy="6874920"/>
          </a:xfrm>
        </p:grpSpPr>
        <p:sp>
          <p:nvSpPr>
            <p:cNvPr id="53" name="CustomShape 2"/>
            <p:cNvSpPr/>
            <p:nvPr/>
          </p:nvSpPr>
          <p:spPr>
            <a:xfrm>
              <a:off x="-8640" y="4013280"/>
              <a:ext cx="456840" cy="2853000"/>
            </a:xfrm>
            <a:custGeom>
              <a:avLst/>
              <a:gdLst/>
              <a:ah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4" name="Line 3"/>
            <p:cNvSpPr/>
            <p:nvPr/>
          </p:nvSpPr>
          <p:spPr>
            <a:xfrm flipV="1">
              <a:off x="5130720" y="4175280"/>
              <a:ext cx="4022280" cy="2682720"/>
            </a:xfrm>
            <a:prstGeom prst="line">
              <a:avLst/>
            </a:prstGeom>
            <a:ln cap="rnd" w="9525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55" name="Line 4"/>
            <p:cNvSpPr/>
            <p:nvPr/>
          </p:nvSpPr>
          <p:spPr>
            <a:xfrm>
              <a:off x="7042680" y="0"/>
              <a:ext cx="1218960" cy="6858000"/>
            </a:xfrm>
            <a:prstGeom prst="line">
              <a:avLst/>
            </a:prstGeom>
            <a:ln cap="rnd" w="9525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56" name="CustomShape 5"/>
            <p:cNvSpPr/>
            <p:nvPr/>
          </p:nvSpPr>
          <p:spPr>
            <a:xfrm>
              <a:off x="6891840" y="0"/>
              <a:ext cx="2269080" cy="6866280"/>
            </a:xfrm>
            <a:custGeom>
              <a:avLst/>
              <a:gdLst/>
              <a:ah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7" name="CustomShape 6"/>
            <p:cNvSpPr/>
            <p:nvPr/>
          </p:nvSpPr>
          <p:spPr>
            <a:xfrm>
              <a:off x="7205040" y="-8640"/>
              <a:ext cx="1947960" cy="6866280"/>
            </a:xfrm>
            <a:custGeom>
              <a:avLst/>
              <a:gdLst/>
              <a:ah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8" name="CustomShape 7"/>
            <p:cNvSpPr/>
            <p:nvPr/>
          </p:nvSpPr>
          <p:spPr>
            <a:xfrm>
              <a:off x="6638040" y="3920040"/>
              <a:ext cx="2513160" cy="2937600"/>
            </a:xfrm>
            <a:custGeom>
              <a:avLst/>
              <a:gdLst/>
              <a:ah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9" name="CustomShape 8"/>
            <p:cNvSpPr/>
            <p:nvPr/>
          </p:nvSpPr>
          <p:spPr>
            <a:xfrm>
              <a:off x="7010280" y="-8640"/>
              <a:ext cx="2142360" cy="6866280"/>
            </a:xfrm>
            <a:custGeom>
              <a:avLst/>
              <a:gdLst/>
              <a:ah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0" name="CustomShape 9"/>
            <p:cNvSpPr/>
            <p:nvPr/>
          </p:nvSpPr>
          <p:spPr>
            <a:xfrm>
              <a:off x="8295840" y="-8640"/>
              <a:ext cx="857160" cy="6866280"/>
            </a:xfrm>
            <a:custGeom>
              <a:avLst/>
              <a:gdLst/>
              <a:ah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1" name="CustomShape 10"/>
            <p:cNvSpPr/>
            <p:nvPr/>
          </p:nvSpPr>
          <p:spPr>
            <a:xfrm>
              <a:off x="8077320" y="-8640"/>
              <a:ext cx="1066320" cy="6866280"/>
            </a:xfrm>
            <a:custGeom>
              <a:avLst/>
              <a:gdLst/>
              <a:ah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2" name="CustomShape 11"/>
            <p:cNvSpPr/>
            <p:nvPr/>
          </p:nvSpPr>
          <p:spPr>
            <a:xfrm>
              <a:off x="8060400" y="4893840"/>
              <a:ext cx="1093680" cy="1963800"/>
            </a:xfrm>
            <a:custGeom>
              <a:avLst/>
              <a:gdLst/>
              <a:ah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63" name="PlaceHolder 12"/>
          <p:cNvSpPr>
            <a:spLocks noGrp="1"/>
          </p:cNvSpPr>
          <p:nvPr>
            <p:ph type="dt"/>
          </p:nvPr>
        </p:nvSpPr>
        <p:spPr>
          <a:xfrm>
            <a:off x="5405400" y="6041520"/>
            <a:ext cx="6836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14C7CA9F-246C-41C6-9138-6E3F96680975}" type="datetime">
              <a:rPr b="0" lang="en-US" sz="900" spc="-1" strike="noStrike">
                <a:solidFill>
                  <a:srgbClr val="8b8b8b"/>
                </a:solidFill>
                <a:latin typeface="Trebuchet MS"/>
              </a:rPr>
              <a:t>2/25/21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64" name="PlaceHolder 13"/>
          <p:cNvSpPr>
            <a:spLocks noGrp="1"/>
          </p:cNvSpPr>
          <p:nvPr>
            <p:ph type="ftr"/>
          </p:nvPr>
        </p:nvSpPr>
        <p:spPr>
          <a:xfrm>
            <a:off x="609480" y="6041520"/>
            <a:ext cx="462276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65" name="PlaceHolder 14"/>
          <p:cNvSpPr>
            <a:spLocks noGrp="1"/>
          </p:cNvSpPr>
          <p:nvPr>
            <p:ph type="sldNum"/>
          </p:nvPr>
        </p:nvSpPr>
        <p:spPr>
          <a:xfrm>
            <a:off x="6444720" y="6041520"/>
            <a:ext cx="51228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33852920-7A26-471A-A0B3-76EB997E459B}" type="slidenum">
              <a:rPr b="0" lang="en-US" sz="900" spc="-1" strike="noStrike">
                <a:solidFill>
                  <a:srgbClr val="90c226"/>
                </a:solidFill>
                <a:latin typeface="Trebuchet MS"/>
              </a:rPr>
              <a:t>&lt;número&gt;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66" name="PlaceHolder 1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pt-BR" sz="1800" spc="-1" strike="noStrike">
                <a:solidFill>
                  <a:srgbClr val="000000"/>
                </a:solidFill>
                <a:latin typeface="Trebuchet MS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7" name="PlaceHolder 1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404040"/>
                </a:solidFill>
                <a:latin typeface="Trebuchet MS"/>
              </a:rPr>
              <a:t>Clique para editar o formato do texto da estrutura de tópicos</a:t>
            </a: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pc="-1" strike="noStrike">
                <a:solidFill>
                  <a:srgbClr val="404040"/>
                </a:solidFill>
                <a:latin typeface="Trebuchet MS"/>
              </a:rPr>
              <a:t>2.º nível da estrutura de tópicos</a:t>
            </a:r>
            <a:endParaRPr b="0" lang="pt-BR" sz="1400" spc="-1" strike="noStrike">
              <a:solidFill>
                <a:srgbClr val="404040"/>
              </a:solidFill>
              <a:latin typeface="Trebuchet M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3.º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4.º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5.º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6.º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7.º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roup 1"/>
          <p:cNvGrpSpPr/>
          <p:nvPr/>
        </p:nvGrpSpPr>
        <p:grpSpPr>
          <a:xfrm>
            <a:off x="-8640" y="-8640"/>
            <a:ext cx="9169560" cy="6874920"/>
            <a:chOff x="-8640" y="-8640"/>
            <a:chExt cx="9169560" cy="6874920"/>
          </a:xfrm>
        </p:grpSpPr>
        <p:sp>
          <p:nvSpPr>
            <p:cNvPr id="105" name="CustomShape 2"/>
            <p:cNvSpPr/>
            <p:nvPr/>
          </p:nvSpPr>
          <p:spPr>
            <a:xfrm>
              <a:off x="-8640" y="4013280"/>
              <a:ext cx="456840" cy="2853000"/>
            </a:xfrm>
            <a:custGeom>
              <a:avLst/>
              <a:gdLst/>
              <a:ah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6" name="Line 3"/>
            <p:cNvSpPr/>
            <p:nvPr/>
          </p:nvSpPr>
          <p:spPr>
            <a:xfrm flipV="1">
              <a:off x="5130720" y="4175280"/>
              <a:ext cx="4022280" cy="2682720"/>
            </a:xfrm>
            <a:prstGeom prst="line">
              <a:avLst/>
            </a:prstGeom>
            <a:ln cap="rnd" w="9525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07" name="Line 4"/>
            <p:cNvSpPr/>
            <p:nvPr/>
          </p:nvSpPr>
          <p:spPr>
            <a:xfrm>
              <a:off x="7042680" y="0"/>
              <a:ext cx="1218960" cy="6858000"/>
            </a:xfrm>
            <a:prstGeom prst="line">
              <a:avLst/>
            </a:prstGeom>
            <a:ln cap="rnd" w="9525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08" name="CustomShape 5"/>
            <p:cNvSpPr/>
            <p:nvPr/>
          </p:nvSpPr>
          <p:spPr>
            <a:xfrm>
              <a:off x="6891840" y="0"/>
              <a:ext cx="2269080" cy="6866280"/>
            </a:xfrm>
            <a:custGeom>
              <a:avLst/>
              <a:gdLst/>
              <a:ah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9" name="CustomShape 6"/>
            <p:cNvSpPr/>
            <p:nvPr/>
          </p:nvSpPr>
          <p:spPr>
            <a:xfrm>
              <a:off x="7205040" y="-8640"/>
              <a:ext cx="1947960" cy="6866280"/>
            </a:xfrm>
            <a:custGeom>
              <a:avLst/>
              <a:gdLst/>
              <a:ah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0" name="CustomShape 7"/>
            <p:cNvSpPr/>
            <p:nvPr/>
          </p:nvSpPr>
          <p:spPr>
            <a:xfrm>
              <a:off x="6638040" y="3920040"/>
              <a:ext cx="2513160" cy="2937600"/>
            </a:xfrm>
            <a:custGeom>
              <a:avLst/>
              <a:gdLst/>
              <a:ah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1" name="CustomShape 8"/>
            <p:cNvSpPr/>
            <p:nvPr/>
          </p:nvSpPr>
          <p:spPr>
            <a:xfrm>
              <a:off x="7010280" y="-8640"/>
              <a:ext cx="2142360" cy="6866280"/>
            </a:xfrm>
            <a:custGeom>
              <a:avLst/>
              <a:gdLst/>
              <a:ah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2" name="CustomShape 9"/>
            <p:cNvSpPr/>
            <p:nvPr/>
          </p:nvSpPr>
          <p:spPr>
            <a:xfrm>
              <a:off x="8295840" y="-8640"/>
              <a:ext cx="857160" cy="6866280"/>
            </a:xfrm>
            <a:custGeom>
              <a:avLst/>
              <a:gdLst/>
              <a:ah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3" name="CustomShape 10"/>
            <p:cNvSpPr/>
            <p:nvPr/>
          </p:nvSpPr>
          <p:spPr>
            <a:xfrm>
              <a:off x="8077320" y="-8640"/>
              <a:ext cx="1066320" cy="6866280"/>
            </a:xfrm>
            <a:custGeom>
              <a:avLst/>
              <a:gdLst/>
              <a:ah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4" name="CustomShape 11"/>
            <p:cNvSpPr/>
            <p:nvPr/>
          </p:nvSpPr>
          <p:spPr>
            <a:xfrm>
              <a:off x="8060400" y="4893840"/>
              <a:ext cx="1093680" cy="1963800"/>
            </a:xfrm>
            <a:custGeom>
              <a:avLst/>
              <a:gdLst/>
              <a:ah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15" name="PlaceHolder 12"/>
          <p:cNvSpPr>
            <a:spLocks noGrp="1"/>
          </p:cNvSpPr>
          <p:nvPr>
            <p:ph type="dt"/>
          </p:nvPr>
        </p:nvSpPr>
        <p:spPr>
          <a:xfrm>
            <a:off x="5405400" y="6041520"/>
            <a:ext cx="6836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96A1F5F7-6993-4AC8-940B-32384A8299EE}" type="datetime">
              <a:rPr b="0" lang="en-US" sz="900" spc="-1" strike="noStrike">
                <a:solidFill>
                  <a:srgbClr val="8b8b8b"/>
                </a:solidFill>
                <a:latin typeface="Trebuchet MS"/>
              </a:rPr>
              <a:t>2/25/21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116" name="PlaceHolder 13"/>
          <p:cNvSpPr>
            <a:spLocks noGrp="1"/>
          </p:cNvSpPr>
          <p:nvPr>
            <p:ph type="ftr"/>
          </p:nvPr>
        </p:nvSpPr>
        <p:spPr>
          <a:xfrm>
            <a:off x="609480" y="6041520"/>
            <a:ext cx="462276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117" name="PlaceHolder 14"/>
          <p:cNvSpPr>
            <a:spLocks noGrp="1"/>
          </p:cNvSpPr>
          <p:nvPr>
            <p:ph type="sldNum"/>
          </p:nvPr>
        </p:nvSpPr>
        <p:spPr>
          <a:xfrm>
            <a:off x="6444720" y="6041520"/>
            <a:ext cx="51228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9EA913E6-965C-452E-B52C-F5699E0A7128}" type="slidenum">
              <a:rPr b="0" lang="en-US" sz="900" spc="-1" strike="noStrike">
                <a:solidFill>
                  <a:srgbClr val="90c226"/>
                </a:solidFill>
                <a:latin typeface="Trebuchet MS"/>
              </a:rPr>
              <a:t>&lt;número&gt;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118" name="PlaceHolder 1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pt-BR" sz="1800" spc="-1" strike="noStrike">
                <a:solidFill>
                  <a:srgbClr val="000000"/>
                </a:solidFill>
                <a:latin typeface="Trebuchet MS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9" name="PlaceHolder 1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404040"/>
                </a:solidFill>
                <a:latin typeface="Trebuchet MS"/>
              </a:rPr>
              <a:t>Clique para editar o formato do texto da estrutura de tópicos</a:t>
            </a: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pc="-1" strike="noStrike">
                <a:solidFill>
                  <a:srgbClr val="404040"/>
                </a:solidFill>
                <a:latin typeface="Trebuchet MS"/>
              </a:rPr>
              <a:t>2.º nível da estrutura de tópicos</a:t>
            </a:r>
            <a:endParaRPr b="0" lang="pt-BR" sz="1400" spc="-1" strike="noStrike">
              <a:solidFill>
                <a:srgbClr val="404040"/>
              </a:solidFill>
              <a:latin typeface="Trebuchet M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3.º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4.º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5.º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6.º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7.º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"/>
          <p:cNvGrpSpPr/>
          <p:nvPr/>
        </p:nvGrpSpPr>
        <p:grpSpPr>
          <a:xfrm>
            <a:off x="-8640" y="-8640"/>
            <a:ext cx="9169560" cy="6874920"/>
            <a:chOff x="-8640" y="-8640"/>
            <a:chExt cx="9169560" cy="6874920"/>
          </a:xfrm>
        </p:grpSpPr>
        <p:sp>
          <p:nvSpPr>
            <p:cNvPr id="157" name="CustomShape 2"/>
            <p:cNvSpPr/>
            <p:nvPr/>
          </p:nvSpPr>
          <p:spPr>
            <a:xfrm>
              <a:off x="-8640" y="4013280"/>
              <a:ext cx="456840" cy="2853000"/>
            </a:xfrm>
            <a:custGeom>
              <a:avLst/>
              <a:gdLst/>
              <a:ah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58" name="Line 3"/>
            <p:cNvSpPr/>
            <p:nvPr/>
          </p:nvSpPr>
          <p:spPr>
            <a:xfrm flipV="1">
              <a:off x="5130720" y="4175280"/>
              <a:ext cx="4022280" cy="2682720"/>
            </a:xfrm>
            <a:prstGeom prst="line">
              <a:avLst/>
            </a:prstGeom>
            <a:ln cap="rnd" w="9525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59" name="Line 4"/>
            <p:cNvSpPr/>
            <p:nvPr/>
          </p:nvSpPr>
          <p:spPr>
            <a:xfrm>
              <a:off x="7042680" y="0"/>
              <a:ext cx="1218960" cy="6858000"/>
            </a:xfrm>
            <a:prstGeom prst="line">
              <a:avLst/>
            </a:prstGeom>
            <a:ln cap="rnd" w="9525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60" name="CustomShape 5"/>
            <p:cNvSpPr/>
            <p:nvPr/>
          </p:nvSpPr>
          <p:spPr>
            <a:xfrm>
              <a:off x="6891840" y="0"/>
              <a:ext cx="2269080" cy="6866280"/>
            </a:xfrm>
            <a:custGeom>
              <a:avLst/>
              <a:gdLst/>
              <a:ah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1" name="CustomShape 6"/>
            <p:cNvSpPr/>
            <p:nvPr/>
          </p:nvSpPr>
          <p:spPr>
            <a:xfrm>
              <a:off x="7205040" y="-8640"/>
              <a:ext cx="1947960" cy="6866280"/>
            </a:xfrm>
            <a:custGeom>
              <a:avLst/>
              <a:gdLst/>
              <a:ah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2" name="CustomShape 7"/>
            <p:cNvSpPr/>
            <p:nvPr/>
          </p:nvSpPr>
          <p:spPr>
            <a:xfrm>
              <a:off x="6638040" y="3920040"/>
              <a:ext cx="2513160" cy="2937600"/>
            </a:xfrm>
            <a:custGeom>
              <a:avLst/>
              <a:gdLst/>
              <a:ah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3" name="CustomShape 8"/>
            <p:cNvSpPr/>
            <p:nvPr/>
          </p:nvSpPr>
          <p:spPr>
            <a:xfrm>
              <a:off x="7010280" y="-8640"/>
              <a:ext cx="2142360" cy="6866280"/>
            </a:xfrm>
            <a:custGeom>
              <a:avLst/>
              <a:gdLst/>
              <a:ah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4" name="CustomShape 9"/>
            <p:cNvSpPr/>
            <p:nvPr/>
          </p:nvSpPr>
          <p:spPr>
            <a:xfrm>
              <a:off x="8295840" y="-8640"/>
              <a:ext cx="857160" cy="6866280"/>
            </a:xfrm>
            <a:custGeom>
              <a:avLst/>
              <a:gdLst/>
              <a:ah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5" name="CustomShape 10"/>
            <p:cNvSpPr/>
            <p:nvPr/>
          </p:nvSpPr>
          <p:spPr>
            <a:xfrm>
              <a:off x="8077320" y="-8640"/>
              <a:ext cx="1066320" cy="6866280"/>
            </a:xfrm>
            <a:custGeom>
              <a:avLst/>
              <a:gdLst/>
              <a:ah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6" name="CustomShape 11"/>
            <p:cNvSpPr/>
            <p:nvPr/>
          </p:nvSpPr>
          <p:spPr>
            <a:xfrm>
              <a:off x="8060400" y="4893840"/>
              <a:ext cx="1093680" cy="1963800"/>
            </a:xfrm>
            <a:custGeom>
              <a:avLst/>
              <a:gdLst/>
              <a:ah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67" name="PlaceHolder 12"/>
          <p:cNvSpPr>
            <a:spLocks noGrp="1"/>
          </p:cNvSpPr>
          <p:nvPr>
            <p:ph type="title"/>
          </p:nvPr>
        </p:nvSpPr>
        <p:spPr>
          <a:xfrm>
            <a:off x="609480" y="609480"/>
            <a:ext cx="6347520" cy="1320480"/>
          </a:xfrm>
          <a:prstGeom prst="rect">
            <a:avLst/>
          </a:prstGeom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90c226"/>
                </a:solidFill>
                <a:latin typeface="Trebuchet MS"/>
              </a:rPr>
              <a:t>Clique para editar o título mestre</a:t>
            </a:r>
            <a:endParaRPr b="0" lang="pt-BR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68" name="PlaceHolder 13"/>
          <p:cNvSpPr>
            <a:spLocks noGrp="1"/>
          </p:cNvSpPr>
          <p:nvPr>
            <p:ph type="dt"/>
          </p:nvPr>
        </p:nvSpPr>
        <p:spPr>
          <a:xfrm>
            <a:off x="5405400" y="6041520"/>
            <a:ext cx="6836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C07399DF-BBCB-4EEE-8401-2FF6A2A52C0A}" type="datetime">
              <a:rPr b="0" lang="en-US" sz="900" spc="-1" strike="noStrike">
                <a:solidFill>
                  <a:srgbClr val="8b8b8b"/>
                </a:solidFill>
                <a:latin typeface="Trebuchet MS"/>
              </a:rPr>
              <a:t>2/25/21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169" name="PlaceHolder 14"/>
          <p:cNvSpPr>
            <a:spLocks noGrp="1"/>
          </p:cNvSpPr>
          <p:nvPr>
            <p:ph type="ftr"/>
          </p:nvPr>
        </p:nvSpPr>
        <p:spPr>
          <a:xfrm>
            <a:off x="609480" y="6041520"/>
            <a:ext cx="462276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170" name="PlaceHolder 15"/>
          <p:cNvSpPr>
            <a:spLocks noGrp="1"/>
          </p:cNvSpPr>
          <p:nvPr>
            <p:ph type="sldNum"/>
          </p:nvPr>
        </p:nvSpPr>
        <p:spPr>
          <a:xfrm>
            <a:off x="6444720" y="6041520"/>
            <a:ext cx="51228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40BEABDF-2E5A-4E0C-A023-AC3A4133EAF7}" type="slidenum">
              <a:rPr b="0" lang="en-US" sz="900" spc="-1" strike="noStrike">
                <a:solidFill>
                  <a:srgbClr val="90c226"/>
                </a:solidFill>
                <a:latin typeface="Trebuchet MS"/>
              </a:rPr>
              <a:t>&lt;número&gt;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171" name="PlaceHolder 1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404040"/>
                </a:solidFill>
                <a:latin typeface="Trebuchet MS"/>
              </a:rPr>
              <a:t>Clique para editar o formato do texto da estrutura de tópicos</a:t>
            </a: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pc="-1" strike="noStrike">
                <a:solidFill>
                  <a:srgbClr val="404040"/>
                </a:solidFill>
                <a:latin typeface="Trebuchet MS"/>
              </a:rPr>
              <a:t>2.º nível da estrutura de tópicos</a:t>
            </a:r>
            <a:endParaRPr b="0" lang="pt-BR" sz="1400" spc="-1" strike="noStrike">
              <a:solidFill>
                <a:srgbClr val="404040"/>
              </a:solidFill>
              <a:latin typeface="Trebuchet M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3.º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4.º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5.º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6.º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7.º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4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4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4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20.png"/><Relationship Id="rId3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CustomShape 1"/>
          <p:cNvSpPr/>
          <p:nvPr/>
        </p:nvSpPr>
        <p:spPr>
          <a:xfrm>
            <a:off x="1364760" y="188640"/>
            <a:ext cx="5625720" cy="93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1" i="1" lang="pt-BR" sz="2800" spc="-1" strike="noStrike">
                <a:solidFill>
                  <a:srgbClr val="000000"/>
                </a:solidFill>
                <a:latin typeface="Calibri"/>
              </a:rPr>
              <a:t>Secretaria Municipal de Finanças </a:t>
            </a:r>
            <a:endParaRPr b="0" lang="pt-BR" sz="2800" spc="-1" strike="noStrike">
              <a:latin typeface="Arial"/>
            </a:endParaRPr>
          </a:p>
        </p:txBody>
      </p:sp>
      <p:sp>
        <p:nvSpPr>
          <p:cNvPr id="209" name="CustomShape 2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74057454-2419-445C-BFFA-E7327E099DCB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210" name="CustomShape 3"/>
          <p:cNvSpPr/>
          <p:nvPr/>
        </p:nvSpPr>
        <p:spPr>
          <a:xfrm>
            <a:off x="720" y="1397520"/>
            <a:ext cx="9142920" cy="452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ctr">
              <a:lnSpc>
                <a:spcPct val="100000"/>
              </a:lnSpc>
              <a:spcBef>
                <a:spcPts val="799"/>
              </a:spcBef>
            </a:pPr>
            <a:endParaRPr b="0" lang="pt-BR" sz="1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b="1" lang="pt-BR" sz="4000" spc="-1" strike="noStrike">
                <a:solidFill>
                  <a:srgbClr val="1f497d"/>
                </a:solidFill>
                <a:latin typeface="Calibri"/>
              </a:rPr>
              <a:t>AUDIÊNCIA PÚBLICA </a:t>
            </a:r>
            <a:endParaRPr b="0" lang="pt-BR" sz="40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b="1" lang="pt-BR" sz="4000" spc="-1" strike="noStrike">
                <a:solidFill>
                  <a:srgbClr val="1f497d"/>
                </a:solidFill>
                <a:latin typeface="Calibri"/>
              </a:rPr>
              <a:t>AVALIAÇÃO DAS METAS FISCAIS</a:t>
            </a:r>
            <a:endParaRPr b="0" lang="pt-BR" sz="40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endParaRPr b="0" lang="pt-BR" sz="40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b="1" lang="pt-BR" sz="4000" spc="-1" strike="noStrike">
                <a:solidFill>
                  <a:srgbClr val="1f497d"/>
                </a:solidFill>
                <a:latin typeface="Calibri"/>
              </a:rPr>
              <a:t>3º QUADRIMESTRE DE 2020</a:t>
            </a:r>
            <a:endParaRPr b="0" lang="pt-BR" sz="40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</a:pPr>
            <a:endParaRPr b="0" lang="pt-BR" sz="40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19"/>
              </a:spcBef>
            </a:pPr>
            <a:endParaRPr b="0" lang="pt-BR" sz="40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19"/>
              </a:spcBef>
            </a:pPr>
            <a:endParaRPr b="0" lang="pt-BR" sz="4000" spc="-1" strike="noStrike">
              <a:latin typeface="Arial"/>
            </a:endParaRPr>
          </a:p>
        </p:txBody>
      </p:sp>
      <p:pic>
        <p:nvPicPr>
          <p:cNvPr id="211" name="Imagem 1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7</a:t>
            </a:r>
            <a:endParaRPr b="0" lang="pt-BR" sz="1100" spc="-1" strike="noStrike">
              <a:latin typeface="Arial"/>
            </a:endParaRPr>
          </a:p>
        </p:txBody>
      </p:sp>
      <p:sp>
        <p:nvSpPr>
          <p:cNvPr id="245" name="CustomShape 2"/>
          <p:cNvSpPr/>
          <p:nvPr/>
        </p:nvSpPr>
        <p:spPr>
          <a:xfrm>
            <a:off x="251640" y="2205000"/>
            <a:ext cx="8497800" cy="302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Bef>
                <a:spcPts val="479"/>
              </a:spcBef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RESULTADO PRIMÁRIO</a:t>
            </a:r>
            <a:endParaRPr b="0" lang="pt-BR" sz="2400" spc="-1" strike="noStrike">
              <a:latin typeface="Arial"/>
            </a:endParaRPr>
          </a:p>
          <a:p>
            <a:pPr marL="71280" indent="-10692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pt-BR" sz="2400" spc="-1" strike="noStrike">
              <a:latin typeface="Arial"/>
            </a:endParaRPr>
          </a:p>
          <a:p>
            <a:pPr marL="71280" indent="-10692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Indicador de solvência fiscal do setor público. </a:t>
            </a:r>
            <a:r>
              <a:rPr b="0" i="1" lang="pt-BR" sz="24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Confronto de Receitas e Despesas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, para verificação de compatibilidade, ou seja, </a:t>
            </a:r>
            <a:r>
              <a:rPr b="0" i="1" lang="pt-BR" sz="24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se não gastou mais do que arrecadou no período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, e se há equilíbrio no exercício. </a:t>
            </a:r>
            <a:endParaRPr b="0" lang="pt-BR" sz="2400" spc="-1" strike="noStrike">
              <a:latin typeface="Arial"/>
            </a:endParaRPr>
          </a:p>
        </p:txBody>
      </p:sp>
      <p:pic>
        <p:nvPicPr>
          <p:cNvPr id="246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47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3º Quadrimestre 2020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8</a:t>
            </a:r>
            <a:endParaRPr b="0" lang="pt-BR" sz="1100" spc="-1" strike="noStrike">
              <a:latin typeface="Arial"/>
            </a:endParaRPr>
          </a:p>
        </p:txBody>
      </p:sp>
      <p:sp>
        <p:nvSpPr>
          <p:cNvPr id="249" name="CustomShape 2"/>
          <p:cNvSpPr/>
          <p:nvPr/>
        </p:nvSpPr>
        <p:spPr>
          <a:xfrm>
            <a:off x="323640" y="1485360"/>
            <a:ext cx="8279640" cy="41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Bef>
                <a:spcPts val="519"/>
              </a:spcBef>
            </a:pPr>
            <a:r>
              <a:rPr b="1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RESULTADO PRIMÁRIO</a:t>
            </a:r>
            <a:endParaRPr b="0" lang="pt-BR" sz="2600" spc="-1" strike="noStrike">
              <a:latin typeface="Arial"/>
            </a:endParaRPr>
          </a:p>
          <a:p>
            <a:pPr marL="471600" indent="-10692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pt-BR" sz="2600" spc="-1" strike="noStrike">
              <a:latin typeface="Arial"/>
            </a:endParaRPr>
          </a:p>
          <a:p>
            <a:pPr marL="471600" indent="-10692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Pode ser entendido como:</a:t>
            </a:r>
            <a:endParaRPr b="0" lang="pt-BR" sz="2600" spc="-1" strike="noStrike">
              <a:latin typeface="Arial"/>
            </a:endParaRPr>
          </a:p>
          <a:p>
            <a:pPr marL="343080" indent="-34200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Uma reserva para pagamento de juros da dívida, e;</a:t>
            </a:r>
            <a:endParaRPr b="0" lang="pt-BR" sz="2600" spc="-1" strike="noStrike">
              <a:latin typeface="Arial"/>
            </a:endParaRPr>
          </a:p>
          <a:p>
            <a:pPr marL="343080" indent="-34200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Quando o resultado é superior aos juros, serve para amortização da dívida, permitindo um aumento do resultado nominal. </a:t>
            </a:r>
            <a:endParaRPr b="0" lang="pt-BR" sz="2600" spc="-1" strike="noStrike">
              <a:latin typeface="Arial"/>
            </a:endParaRPr>
          </a:p>
        </p:txBody>
      </p:sp>
      <p:pic>
        <p:nvPicPr>
          <p:cNvPr id="250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51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3º Quadrimestre 2020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11</a:t>
            </a:r>
            <a:endParaRPr b="0" lang="pt-BR" sz="1100" spc="-1" strike="noStrike">
              <a:latin typeface="Arial"/>
            </a:endParaRPr>
          </a:p>
        </p:txBody>
      </p:sp>
      <p:graphicFrame>
        <p:nvGraphicFramePr>
          <p:cNvPr id="253" name="Table 2"/>
          <p:cNvGraphicFramePr/>
          <p:nvPr/>
        </p:nvGraphicFramePr>
        <p:xfrm>
          <a:off x="683640" y="1917000"/>
          <a:ext cx="7632000" cy="2658960"/>
        </p:xfrm>
        <a:graphic>
          <a:graphicData uri="http://schemas.openxmlformats.org/drawingml/2006/table">
            <a:tbl>
              <a:tblPr/>
              <a:tblGrid>
                <a:gridCol w="5550840"/>
                <a:gridCol w="2081520"/>
              </a:tblGrid>
              <a:tr h="553320">
                <a:tc>
                  <a:txBody>
                    <a:bodyPr lIns="9360" rIns="93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Receitas Primárias Totais (+)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86.556.275,16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70160">
                <a:tc>
                  <a:txBody>
                    <a:bodyPr lIns="9360" rIns="93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Despesas primárias líquidas (-)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77.721.448,28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4776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70160"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Resultado Primário</a:t>
                      </a:r>
                      <a:endParaRPr b="0" lang="pt-BR" sz="20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8.834.826,88</a:t>
                      </a:r>
                      <a:endParaRPr b="0" lang="pt-BR" sz="20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4776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70160"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Meta Fixada na LDO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500.000,00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54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55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3º Quadrimestre 2020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17</a:t>
            </a:r>
            <a:endParaRPr b="0" lang="pt-BR" sz="1100" spc="-1" strike="noStrike">
              <a:latin typeface="Arial"/>
            </a:endParaRPr>
          </a:p>
        </p:txBody>
      </p:sp>
      <p:sp>
        <p:nvSpPr>
          <p:cNvPr id="257" name="CustomShape 2"/>
          <p:cNvSpPr/>
          <p:nvPr/>
        </p:nvSpPr>
        <p:spPr>
          <a:xfrm>
            <a:off x="302760" y="1484640"/>
            <a:ext cx="8228520" cy="410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endParaRPr b="0" lang="pt-BR" sz="2400" spc="-1" strike="noStrike">
              <a:latin typeface="Arial"/>
            </a:endParaRPr>
          </a:p>
        </p:txBody>
      </p:sp>
      <p:pic>
        <p:nvPicPr>
          <p:cNvPr id="258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59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3º Quadrimestre 2020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260" name="CustomShape 4"/>
          <p:cNvSpPr/>
          <p:nvPr/>
        </p:nvSpPr>
        <p:spPr>
          <a:xfrm>
            <a:off x="561240" y="2046960"/>
            <a:ext cx="7668000" cy="420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Na confrontação  das Receitas Arrecadadas com as Despesas Pagas, apuraram-se valores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positivos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, ou seja, enquanto as receitas do período registraram a cifra de </a:t>
            </a:r>
            <a:br/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R$ 86.556.275,16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, as despesas contabilizaram  a  soma  de 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 77.721.448,28 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proporcionando</a:t>
            </a:r>
            <a:r>
              <a:rPr b="0" lang="pt-BR" sz="1800" spc="-1" strike="noStrike">
                <a:solidFill>
                  <a:srgbClr val="ff0000"/>
                </a:solidFill>
                <a:latin typeface="Calibri"/>
                <a:ea typeface="Times New Roman"/>
              </a:rPr>
              <a:t>  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um 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superávit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 de 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8.834.826,88.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 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Os dados do Resultado Primário registraram até o quadrimestre o valor de </a:t>
            </a:r>
            <a:br/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 8.834.826,88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, enquanto  que  a  previsão  da  LDO e de acordo com a programação financeira,   apontou  um  montante  de 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R$ 500.000,00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, ou seja, o valor apurado está 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acima 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da meta fixada.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Ainda, com relação à apuração do Resultado Primário, destaca-se  que as Receitas Financeiras do período, somam em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</a:t>
            </a: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Times New Roman"/>
              </a:rPr>
              <a:t> </a:t>
            </a:r>
            <a:r>
              <a:rPr b="1" lang="pt-BR" sz="1600" spc="-1" strike="noStrike">
                <a:solidFill>
                  <a:srgbClr val="000000"/>
                </a:solidFill>
                <a:latin typeface="Trebuchet MS"/>
                <a:ea typeface="Times New Roman"/>
              </a:rPr>
              <a:t>4.926.552,01</a:t>
            </a: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Times New Roman"/>
              </a:rPr>
              <a:t>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 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e as Despesas juros, encargos  e amortizações que registraram em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</a:t>
            </a: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Times New Roman"/>
              </a:rPr>
              <a:t> </a:t>
            </a:r>
            <a:r>
              <a:rPr b="1" lang="pt-BR" sz="1600" spc="-1" strike="noStrike">
                <a:solidFill>
                  <a:srgbClr val="000000"/>
                </a:solidFill>
                <a:latin typeface="Trebuchet MS"/>
                <a:ea typeface="Times New Roman"/>
              </a:rPr>
              <a:t>1.526.849,00</a:t>
            </a: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Times New Roman"/>
              </a:rPr>
              <a:t>.</a:t>
            </a:r>
            <a:endParaRPr b="0" lang="pt-B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17</a:t>
            </a:r>
            <a:endParaRPr b="0" lang="pt-BR" sz="1100" spc="-1" strike="noStrike">
              <a:latin typeface="Arial"/>
            </a:endParaRPr>
          </a:p>
        </p:txBody>
      </p:sp>
      <p:sp>
        <p:nvSpPr>
          <p:cNvPr id="262" name="CustomShape 2"/>
          <p:cNvSpPr/>
          <p:nvPr/>
        </p:nvSpPr>
        <p:spPr>
          <a:xfrm>
            <a:off x="302760" y="1484640"/>
            <a:ext cx="8228520" cy="410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r>
              <a:rPr b="1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RISCOS DA DÍVIDA = RESULTADO NOMINAL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</a:pPr>
            <a:endParaRPr b="0" lang="pt-BR" sz="1800" spc="-1" strike="noStrike">
              <a:latin typeface="Arial"/>
            </a:endParaRPr>
          </a:p>
          <a:p>
            <a:pPr marL="343080" indent="-34200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 </a:t>
            </a: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	</a:t>
            </a: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O resultado nominal equivale à variação total da dívida fiscal líquida no período, comparando-a do período anterior. </a:t>
            </a:r>
            <a:r>
              <a:rPr b="1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Demonstra se a dívida evoluiu ou diminuiu no período </a:t>
            </a: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e mede a necessidade de financiamento no Setor Público. </a:t>
            </a:r>
            <a:endParaRPr b="0" lang="pt-BR" sz="1800" spc="-1" strike="noStrike">
              <a:latin typeface="Arial"/>
            </a:endParaRPr>
          </a:p>
          <a:p>
            <a:pPr marL="343080" indent="-34200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	</a:t>
            </a: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Dívida Consolidada: São obrigações financeiras assumidas pelo Município, para amortização em </a:t>
            </a:r>
            <a:r>
              <a:rPr b="0" lang="pt-BR" sz="1800" spc="-1" strike="noStrike" u="sng">
                <a:solidFill>
                  <a:srgbClr val="000000"/>
                </a:solidFill>
                <a:uFillTx/>
                <a:latin typeface="Trebuchet MS"/>
                <a:ea typeface="DejaVu Sans"/>
              </a:rPr>
              <a:t>prazo maior que 12 meses.  </a:t>
            </a:r>
            <a:endParaRPr b="0" lang="pt-BR" sz="1800" spc="-1" strike="noStrike">
              <a:latin typeface="Arial"/>
            </a:endParaRPr>
          </a:p>
          <a:p>
            <a:pPr marL="343080" indent="-342000" algn="just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endParaRPr b="0" lang="pt-BR" sz="1800" spc="-1" strike="noStrike">
              <a:latin typeface="Arial"/>
            </a:endParaRPr>
          </a:p>
        </p:txBody>
      </p:sp>
      <p:pic>
        <p:nvPicPr>
          <p:cNvPr id="263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64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3º Quadrimestre 2020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17</a:t>
            </a:r>
            <a:endParaRPr b="0" lang="pt-BR" sz="1100" spc="-1" strike="noStrike">
              <a:latin typeface="Arial"/>
            </a:endParaRPr>
          </a:p>
        </p:txBody>
      </p:sp>
      <p:sp>
        <p:nvSpPr>
          <p:cNvPr id="266" name="CustomShape 2"/>
          <p:cNvSpPr/>
          <p:nvPr/>
        </p:nvSpPr>
        <p:spPr>
          <a:xfrm>
            <a:off x="302760" y="1484640"/>
            <a:ext cx="8228520" cy="410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67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68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3º Quadrimestre 2020</a:t>
            </a:r>
            <a:endParaRPr b="0" lang="pt-BR" sz="2400" spc="-1" strike="noStrike">
              <a:latin typeface="Arial"/>
            </a:endParaRPr>
          </a:p>
        </p:txBody>
      </p:sp>
      <p:graphicFrame>
        <p:nvGraphicFramePr>
          <p:cNvPr id="269" name="Table 4"/>
          <p:cNvGraphicFramePr/>
          <p:nvPr/>
        </p:nvGraphicFramePr>
        <p:xfrm>
          <a:off x="609480" y="2160720"/>
          <a:ext cx="7643520" cy="3678840"/>
        </p:xfrm>
        <a:graphic>
          <a:graphicData uri="http://schemas.openxmlformats.org/drawingml/2006/table">
            <a:tbl>
              <a:tblPr/>
              <a:tblGrid>
                <a:gridCol w="3711960"/>
                <a:gridCol w="1788120"/>
                <a:gridCol w="2143440"/>
              </a:tblGrid>
              <a:tr h="334440">
                <a:tc rowSpan="2"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Cálculo do Resultado Nominal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2"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Saldo 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33444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Em 31/12/2019 (A) 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Até o 3º quad 2020 (B)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Dívida Consolidada (I)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3.624.516,39 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1.733.777,66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Deduções (II)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18.420.644,01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24.249.131,84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Disponibilidade de Caixa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17.194.544,078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23.569.620,85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Disponibilidade de Caixa Bruta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19.515.822,55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25.036.841,51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Restos a pagar processados (-)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2.321.278.485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1.467.220,66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Demais haveres financeiros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1.226.099,94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679.510,99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Dívida Consolidada Líquida (I-II)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-14.796.127,62 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-22.515.354,18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2280">
                <a:tc>
                  <a:tcPr marL="9360" marR="9360"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660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Resultado nominal (A-B)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2"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7.719.226,56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14</a:t>
            </a:r>
            <a:endParaRPr b="0" lang="pt-BR" sz="1100" spc="-1" strike="noStrike">
              <a:latin typeface="Arial"/>
            </a:endParaRPr>
          </a:p>
        </p:txBody>
      </p:sp>
      <p:sp>
        <p:nvSpPr>
          <p:cNvPr id="271" name="CustomShape 2"/>
          <p:cNvSpPr/>
          <p:nvPr/>
        </p:nvSpPr>
        <p:spPr>
          <a:xfrm>
            <a:off x="333360" y="1434960"/>
            <a:ext cx="8326800" cy="452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100000"/>
              </a:lnSpc>
              <a:spcBef>
                <a:spcPts val="479"/>
              </a:spcBef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t-BR" sz="24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59"/>
              </a:spcBef>
            </a:pPr>
            <a:endParaRPr b="0" lang="pt-BR" sz="24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59"/>
              </a:spcBef>
            </a:pPr>
            <a:endParaRPr b="0" lang="pt-BR" sz="24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</a:pPr>
            <a:endParaRPr b="0" lang="pt-BR" sz="2400" spc="-1" strike="noStrike">
              <a:latin typeface="Arial"/>
            </a:endParaRPr>
          </a:p>
        </p:txBody>
      </p:sp>
      <p:pic>
        <p:nvPicPr>
          <p:cNvPr id="272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73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3º Quadrimestre 2020</a:t>
            </a:r>
            <a:endParaRPr b="0" lang="pt-BR" sz="2400" spc="-1" strike="noStrike">
              <a:latin typeface="Arial"/>
            </a:endParaRPr>
          </a:p>
        </p:txBody>
      </p:sp>
      <p:graphicFrame>
        <p:nvGraphicFramePr>
          <p:cNvPr id="274" name="Table 4"/>
          <p:cNvGraphicFramePr/>
          <p:nvPr/>
        </p:nvGraphicFramePr>
        <p:xfrm>
          <a:off x="1060560" y="2462760"/>
          <a:ext cx="6181560" cy="2621880"/>
        </p:xfrm>
        <a:graphic>
          <a:graphicData uri="http://schemas.openxmlformats.org/drawingml/2006/table">
            <a:tbl>
              <a:tblPr/>
              <a:tblGrid>
                <a:gridCol w="2751120"/>
                <a:gridCol w="1677600"/>
                <a:gridCol w="1752840"/>
              </a:tblGrid>
              <a:tr h="873720"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LIMITES CONSTITUCIONAIS 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 </a:t>
                      </a:r>
                      <a:r>
                        <a:rPr b="0" lang="pt-BR" sz="18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% MINIMO A APLICAR 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 </a:t>
                      </a:r>
                      <a:r>
                        <a:rPr b="0" lang="pt-BR" sz="18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% APLICADO 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  <a:tr h="873720"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SAÚDE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15%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16,19%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  <a:tr h="874440"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EDUCAÇÃO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25%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25,61%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1200" spc="-1" strike="noStrike">
                <a:solidFill>
                  <a:srgbClr val="8b8b8b"/>
                </a:solidFill>
                <a:latin typeface="Calibri"/>
              </a:rPr>
              <a:t>18</a:t>
            </a:r>
            <a:endParaRPr b="0" lang="pt-BR" sz="1200" spc="-1" strike="noStrike">
              <a:latin typeface="Arial"/>
            </a:endParaRPr>
          </a:p>
        </p:txBody>
      </p:sp>
      <p:pic>
        <p:nvPicPr>
          <p:cNvPr id="276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77" name="CustomShape 2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3º Quadrimestre 2020</a:t>
            </a:r>
            <a:endParaRPr b="0" lang="pt-BR" sz="2400" spc="-1" strike="noStrike">
              <a:latin typeface="Arial"/>
            </a:endParaRPr>
          </a:p>
        </p:txBody>
      </p:sp>
      <p:graphicFrame>
        <p:nvGraphicFramePr>
          <p:cNvPr id="278" name="Table 3"/>
          <p:cNvGraphicFramePr/>
          <p:nvPr/>
        </p:nvGraphicFramePr>
        <p:xfrm>
          <a:off x="250920" y="1870200"/>
          <a:ext cx="8051040" cy="3740400"/>
        </p:xfrm>
        <a:graphic>
          <a:graphicData uri="http://schemas.openxmlformats.org/drawingml/2006/table">
            <a:tbl>
              <a:tblPr/>
              <a:tblGrid>
                <a:gridCol w="1803600"/>
                <a:gridCol w="1564920"/>
                <a:gridCol w="1180800"/>
                <a:gridCol w="1334520"/>
                <a:gridCol w="777600"/>
                <a:gridCol w="657360"/>
                <a:gridCol w="732240"/>
              </a:tblGrid>
              <a:tr h="944280"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PODER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DESPESA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% APURADO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LIMITE MÁXIMO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LIMITE PRUD.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LIMITE ALERTA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  <a:tr h="6386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EXECUTIVO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      </a:t>
                      </a: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34.902.249,41 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43,42%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54,00%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51,30%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2"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48,60%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6386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LEGISLATIVO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1.238.282,03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1,54%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6,00%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5,70%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2"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5,40%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6386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TOTAL DESPESA DE PESSOAL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36.140.531,44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44,96%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60,00%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57,00%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2"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54,00%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880200">
                <a:tc gridSpan="4"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 CORRENTE LIQUIDA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gridSpan="3"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80.385.206,86    </a:t>
                      </a: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                     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B96D8131-E5BE-4D3D-9BED-1970E1FFC35F}" type="slidenum">
              <a:rPr b="0" lang="pt-BR" sz="11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100" spc="-1" strike="noStrike">
              <a:latin typeface="Arial"/>
            </a:endParaRPr>
          </a:p>
        </p:txBody>
      </p:sp>
      <p:sp>
        <p:nvSpPr>
          <p:cNvPr id="280" name="CustomShape 2"/>
          <p:cNvSpPr/>
          <p:nvPr/>
        </p:nvSpPr>
        <p:spPr>
          <a:xfrm>
            <a:off x="-318600" y="412560"/>
            <a:ext cx="7342560" cy="128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</a:t>
            </a: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Avaliação 3º Quadrimestre 2020 </a:t>
            </a:r>
            <a:endParaRPr b="0" lang="pt-BR" sz="2800" spc="-1" strike="noStrike">
              <a:latin typeface="Arial"/>
            </a:endParaRPr>
          </a:p>
        </p:txBody>
      </p:sp>
      <p:sp>
        <p:nvSpPr>
          <p:cNvPr id="281" name="CustomShape 3"/>
          <p:cNvSpPr/>
          <p:nvPr/>
        </p:nvSpPr>
        <p:spPr>
          <a:xfrm>
            <a:off x="107640" y="1475640"/>
            <a:ext cx="8712720" cy="408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b="0" lang="pt-BR" sz="2800" spc="-1" strike="noStrike">
                <a:solidFill>
                  <a:srgbClr val="000000"/>
                </a:solidFill>
                <a:latin typeface="Trebuchet MS"/>
              </a:rPr>
              <a:t>Comentário Final</a:t>
            </a:r>
            <a:endParaRPr b="0" lang="pt-BR" sz="2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pt-BR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561"/>
              </a:spcBef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Os resultados apresentados permitem concluir que as aplicações em Educação, Saúde e Pagamento do Serviço da Divida estão dentro das normas legais. Fica demonstrado assim, o cumprimento das metas fiscais estabelecidas, bem como o atendimento dos requisitos da Lei de Responsabilidade Fiscal 101/2000.</a:t>
            </a:r>
            <a:endParaRPr b="0" lang="pt-BR" sz="2000" spc="-1" strike="noStrike">
              <a:latin typeface="Arial"/>
            </a:endParaRPr>
          </a:p>
        </p:txBody>
      </p:sp>
      <p:pic>
        <p:nvPicPr>
          <p:cNvPr id="282" name="Imagem 6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35238F71-E2BA-4E94-9868-9591651FE873}" type="slidenum">
              <a:rPr b="0" lang="pt-BR" sz="11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100" spc="-1" strike="noStrike">
              <a:latin typeface="Arial"/>
            </a:endParaRPr>
          </a:p>
        </p:txBody>
      </p:sp>
      <p:sp>
        <p:nvSpPr>
          <p:cNvPr id="284" name="CustomShape 2"/>
          <p:cNvSpPr/>
          <p:nvPr/>
        </p:nvSpPr>
        <p:spPr>
          <a:xfrm>
            <a:off x="-318600" y="412560"/>
            <a:ext cx="7342560" cy="128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</a:t>
            </a: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Avaliação 3º Quadrimestre 2020 </a:t>
            </a:r>
            <a:endParaRPr b="0" lang="pt-BR" sz="2800" spc="-1" strike="noStrike">
              <a:latin typeface="Arial"/>
            </a:endParaRPr>
          </a:p>
        </p:txBody>
      </p:sp>
      <p:sp>
        <p:nvSpPr>
          <p:cNvPr id="285" name="CustomShape 3"/>
          <p:cNvSpPr/>
          <p:nvPr/>
        </p:nvSpPr>
        <p:spPr>
          <a:xfrm>
            <a:off x="107640" y="2045880"/>
            <a:ext cx="8712720" cy="325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b="0" lang="pt-BR" sz="2800" spc="-1" strike="noStrike">
                <a:solidFill>
                  <a:srgbClr val="000000"/>
                </a:solidFill>
                <a:latin typeface="Trebuchet MS"/>
              </a:rPr>
              <a:t>AGRADECEMOS A ATENÇÃO! </a:t>
            </a:r>
            <a:endParaRPr b="0" lang="pt-BR" sz="2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pt-BR" sz="2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b="0" lang="pt-BR" sz="2800" spc="-1" strike="noStrike">
                <a:solidFill>
                  <a:srgbClr val="000000"/>
                </a:solidFill>
                <a:latin typeface="Trebuchet MS"/>
              </a:rPr>
              <a:t>Informações: </a:t>
            </a:r>
            <a:endParaRPr b="0" lang="pt-BR" sz="2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pt-BR" sz="2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b="0" lang="pt-BR" sz="2800" spc="-1" strike="noStrike">
                <a:solidFill>
                  <a:srgbClr val="000000"/>
                </a:solidFill>
                <a:latin typeface="Trebuchet MS"/>
              </a:rPr>
              <a:t>Secretaria Municipal de Finanças </a:t>
            </a:r>
            <a:endParaRPr b="0" lang="pt-BR" sz="2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pt-BR" sz="2800" spc="-1" strike="noStrike">
              <a:latin typeface="Arial"/>
            </a:endParaRPr>
          </a:p>
        </p:txBody>
      </p:sp>
      <p:pic>
        <p:nvPicPr>
          <p:cNvPr id="286" name="Imagem 1" descr=""/>
          <p:cNvPicPr/>
          <p:nvPr/>
        </p:nvPicPr>
        <p:blipFill>
          <a:blip r:embed="rId1"/>
          <a:stretch/>
        </p:blipFill>
        <p:spPr>
          <a:xfrm>
            <a:off x="5003640" y="5123160"/>
            <a:ext cx="4041720" cy="767880"/>
          </a:xfrm>
          <a:prstGeom prst="rect">
            <a:avLst/>
          </a:prstGeom>
          <a:ln w="0">
            <a:noFill/>
          </a:ln>
        </p:spPr>
      </p:pic>
      <p:pic>
        <p:nvPicPr>
          <p:cNvPr id="287" name="Imagem 6" descr=""/>
          <p:cNvPicPr/>
          <p:nvPr/>
        </p:nvPicPr>
        <p:blipFill>
          <a:blip r:embed="rId2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9852BF39-9D0E-4A74-8F0C-9266A5BD63B5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213" name="CustomShape 2"/>
          <p:cNvSpPr/>
          <p:nvPr/>
        </p:nvSpPr>
        <p:spPr>
          <a:xfrm>
            <a:off x="1276200" y="188640"/>
            <a:ext cx="6572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3º Quadrimestre 2020</a:t>
            </a:r>
            <a:endParaRPr b="0" lang="pt-BR" sz="2400" spc="-1" strike="noStrike">
              <a:latin typeface="Arial"/>
            </a:endParaRPr>
          </a:p>
        </p:txBody>
      </p:sp>
      <p:pic>
        <p:nvPicPr>
          <p:cNvPr id="214" name="Imagem 6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15" name="CustomShape 3"/>
          <p:cNvSpPr/>
          <p:nvPr/>
        </p:nvSpPr>
        <p:spPr>
          <a:xfrm>
            <a:off x="550800" y="2337840"/>
            <a:ext cx="7297920" cy="249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pt-BR" sz="2000" spc="-1" strike="noStrike">
                <a:solidFill>
                  <a:srgbClr val="000000"/>
                </a:solidFill>
                <a:latin typeface="Trebuchet MS"/>
              </a:rPr>
              <a:t>Definição:</a:t>
            </a:r>
            <a:endParaRPr b="0" lang="pt-BR" sz="2000" spc="-1" strike="noStrike">
              <a:latin typeface="Arial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 </a:t>
            </a: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A audiência pública é uma forma de promover a participação popular no processo de decisão sobre administração pública. Sendo portanto uma das formas de participação, e de controle popular a qual proporciona ao cidadão a troca de informações com o administrador, exercendo assim sua cidadania.</a:t>
            </a: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0E65C0AA-B7FB-4BD4-9F42-B83247EC0C6C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217" name="CustomShape 2"/>
          <p:cNvSpPr/>
          <p:nvPr/>
        </p:nvSpPr>
        <p:spPr>
          <a:xfrm>
            <a:off x="1276200" y="188640"/>
            <a:ext cx="6572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3º Quadrimestre 2020</a:t>
            </a:r>
            <a:endParaRPr b="0" lang="pt-BR" sz="2400" spc="-1" strike="noStrike">
              <a:latin typeface="Arial"/>
            </a:endParaRPr>
          </a:p>
        </p:txBody>
      </p:sp>
      <p:pic>
        <p:nvPicPr>
          <p:cNvPr id="218" name="Imagem 6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19" name="CustomShape 3"/>
          <p:cNvSpPr/>
          <p:nvPr/>
        </p:nvSpPr>
        <p:spPr>
          <a:xfrm>
            <a:off x="675360" y="2286000"/>
            <a:ext cx="6701760" cy="28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• </a:t>
            </a: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Esta audiência pública tem por objetivo abordar, de forma resumida, alguns aspectos considerados mais relevantes da execução orçamentária e financeira até o 3º quadrimestre de 2020. </a:t>
            </a: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• </a:t>
            </a: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Ao longo desta apresentação procuramos oferecer elementos para melhor compreensão dos relatórios da LRF</a:t>
            </a:r>
            <a:endParaRPr b="0" lang="pt-B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48F7F9E5-0A1E-4C94-B548-AE6ECE4A2B64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221" name="CustomShape 2"/>
          <p:cNvSpPr/>
          <p:nvPr/>
        </p:nvSpPr>
        <p:spPr>
          <a:xfrm>
            <a:off x="1276200" y="188640"/>
            <a:ext cx="6572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3º Quadrimestre 2020</a:t>
            </a:r>
            <a:endParaRPr b="0" lang="pt-BR" sz="2400" spc="-1" strike="noStrike">
              <a:latin typeface="Arial"/>
            </a:endParaRPr>
          </a:p>
        </p:txBody>
      </p:sp>
      <p:pic>
        <p:nvPicPr>
          <p:cNvPr id="222" name="Imagem 6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23" name="CustomShape 3"/>
          <p:cNvSpPr/>
          <p:nvPr/>
        </p:nvSpPr>
        <p:spPr>
          <a:xfrm>
            <a:off x="550800" y="2337840"/>
            <a:ext cx="729792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pt-BR" sz="1800" spc="-1" strike="noStrike">
                <a:solidFill>
                  <a:srgbClr val="000000"/>
                </a:solidFill>
                <a:latin typeface="Trebuchet MS"/>
              </a:rPr>
              <a:t>Motivo para a Realização desta Audiência Pública: 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pt-BR" sz="1800" spc="-1" strike="noStrike">
                <a:solidFill>
                  <a:srgbClr val="000000"/>
                </a:solidFill>
                <a:latin typeface="Trebuchet MS"/>
              </a:rPr>
              <a:t>Para atender ao disposto no § 4º do Art. 9º, assim como os objetivos previstos no § 1º do Art. 1º ambos da LC 101/2000.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pt-BR" sz="1800" spc="-1" strike="noStrike">
                <a:solidFill>
                  <a:srgbClr val="000000"/>
                </a:solidFill>
                <a:latin typeface="Trebuchet MS"/>
              </a:rPr>
              <a:t>A responsabilidade na gestão fiscal pressupõe a ação planejada e transparente, em que se previnem riscos e corrigem desvios capazes de afetar o equilíbrio das contas públicas.</a:t>
            </a:r>
            <a:endParaRPr b="0" lang="pt-B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671F5D86-C698-4663-96EC-D3350365DC9E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225" name="CustomShape 2"/>
          <p:cNvSpPr/>
          <p:nvPr/>
        </p:nvSpPr>
        <p:spPr>
          <a:xfrm>
            <a:off x="1276200" y="188640"/>
            <a:ext cx="6572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3º Quadrimestre 2020</a:t>
            </a:r>
            <a:endParaRPr b="0" lang="pt-BR" sz="2400" spc="-1" strike="noStrike">
              <a:latin typeface="Arial"/>
            </a:endParaRPr>
          </a:p>
        </p:txBody>
      </p:sp>
      <p:pic>
        <p:nvPicPr>
          <p:cNvPr id="226" name="Imagem 6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27" name="CustomShape 3"/>
          <p:cNvSpPr/>
          <p:nvPr/>
        </p:nvSpPr>
        <p:spPr>
          <a:xfrm>
            <a:off x="550800" y="2337840"/>
            <a:ext cx="7297920" cy="28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• </a:t>
            </a:r>
            <a:r>
              <a:rPr b="1" lang="pt-BR" sz="2000" spc="-1" strike="noStrike">
                <a:solidFill>
                  <a:srgbClr val="000000"/>
                </a:solidFill>
                <a:latin typeface="Trebuchet MS"/>
              </a:rPr>
              <a:t>Artigo 9º (...) </a:t>
            </a: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§ 4º - Até o final dos meses de maio, setembro e fevereiro, o Poder Executivo demonstrará e avaliará o cumprimento das metas fiscais de cada quadrimestre, em audiência pública na comissão referida no § 1º do Art. 166º da constituição federal (CF) ou equivalente nas casas legislativas estaduais e municipais.</a:t>
            </a: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9</a:t>
            </a:r>
            <a:endParaRPr b="0" lang="pt-BR" sz="1100" spc="-1" strike="noStrike">
              <a:latin typeface="Arial"/>
            </a:endParaRPr>
          </a:p>
        </p:txBody>
      </p:sp>
      <p:graphicFrame>
        <p:nvGraphicFramePr>
          <p:cNvPr id="229" name="Table 2"/>
          <p:cNvGraphicFramePr/>
          <p:nvPr/>
        </p:nvGraphicFramePr>
        <p:xfrm>
          <a:off x="436320" y="1422360"/>
          <a:ext cx="8021520" cy="4652280"/>
        </p:xfrm>
        <a:graphic>
          <a:graphicData uri="http://schemas.openxmlformats.org/drawingml/2006/table">
            <a:tbl>
              <a:tblPr/>
              <a:tblGrid>
                <a:gridCol w="3289320"/>
                <a:gridCol w="1577160"/>
                <a:gridCol w="1577160"/>
                <a:gridCol w="1577880"/>
              </a:tblGrid>
              <a:tr h="622080">
                <a:tc gridSpan="4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DADOS CONSOLIDADOS</a:t>
                      </a:r>
                      <a:endParaRPr b="0" lang="pt-BR" sz="1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268560">
                <a:tc rowSpan="2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Receitas Primárias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rowSpan="2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Previsão Atualizada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2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Receitas Realizadas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26856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Até o 3º Quad. 2020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%Real/Prev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RECEITAS CORRENTES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85.431.387,12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90.094.307,27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105,46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0652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Impostos, Taxas e Contribuições de Melhoria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15.319.656,52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15.304.807,28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99,90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Contribuições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4.193.650,20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4.948.154,50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117,99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 Patrimonial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5.801.003,23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4.426.431,15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76,30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 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(-)     Aplicações financeiras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5.793.777,76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4.417.921,47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76,25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Outras receitas patrimoniais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  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7.225,47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8.509,68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117,77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Transferências correntes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59.227.892,66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64.360.614,01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108,67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Demais Receitas Correntes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889.184,51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1.054.300,33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118,57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(-)       Outras Receitas Financeiras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313.662,31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508.630,54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162,16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    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Receitas Correntes Restantes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575.522,20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545.669,79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94,81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1- RECEITAS PRIMÁRIAS CORRENTES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79.323.947,05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85.167.755,26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107,37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pic>
        <p:nvPicPr>
          <p:cNvPr id="230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31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3º Quadrimestre 2020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9</a:t>
            </a:r>
            <a:endParaRPr b="0" lang="pt-BR" sz="1100" spc="-1" strike="noStrike">
              <a:latin typeface="Arial"/>
            </a:endParaRPr>
          </a:p>
        </p:txBody>
      </p:sp>
      <p:graphicFrame>
        <p:nvGraphicFramePr>
          <p:cNvPr id="233" name="Table 2"/>
          <p:cNvGraphicFramePr/>
          <p:nvPr/>
        </p:nvGraphicFramePr>
        <p:xfrm>
          <a:off x="179640" y="1589760"/>
          <a:ext cx="7789680" cy="2609640"/>
        </p:xfrm>
        <a:graphic>
          <a:graphicData uri="http://schemas.openxmlformats.org/drawingml/2006/table">
            <a:tbl>
              <a:tblPr/>
              <a:tblGrid>
                <a:gridCol w="3194280"/>
                <a:gridCol w="1531440"/>
                <a:gridCol w="1531440"/>
                <a:gridCol w="1532520"/>
              </a:tblGrid>
              <a:tr h="713880">
                <a:tc gridSpan="4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DADOS CONSOLIDADOS</a:t>
                      </a:r>
                      <a:endParaRPr b="0" lang="pt-BR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299160">
                <a:tc rowSpan="2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Receitas Primárias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rowSpan="2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Previsão Atualizada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2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Receitas Realizadas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50652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Até o 3º Quad. 2020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%Real/Prev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RECEITAS DE CAPITAL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1.103.427,67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1.968.986,56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178,44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(-) Operação de Crédito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(-) Amortização de Empréstimos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55.005,06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580.466,66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1055,30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2- RECEITAS PRIMÁRIAS DE CAPITAL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1.048.422,61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1.388.519,90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132,44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3- RECEITA PRIMÁRIA TOTAL (1+2)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80.372.369,66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86.556.275,16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107,69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pic>
        <p:nvPicPr>
          <p:cNvPr id="234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35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3º Quadrimestre 2020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D011CEB4-162B-4930-88F1-D20D03A53DBD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graphicFrame>
        <p:nvGraphicFramePr>
          <p:cNvPr id="237" name="Table 2"/>
          <p:cNvGraphicFramePr/>
          <p:nvPr/>
        </p:nvGraphicFramePr>
        <p:xfrm>
          <a:off x="179640" y="2061000"/>
          <a:ext cx="8784360" cy="2951640"/>
        </p:xfrm>
        <a:graphic>
          <a:graphicData uri="http://schemas.openxmlformats.org/drawingml/2006/table">
            <a:tbl>
              <a:tblPr/>
              <a:tblGrid>
                <a:gridCol w="1731960"/>
                <a:gridCol w="1080360"/>
                <a:gridCol w="1059840"/>
                <a:gridCol w="1028520"/>
                <a:gridCol w="1028520"/>
                <a:gridCol w="914400"/>
                <a:gridCol w="1002600"/>
                <a:gridCol w="938160"/>
              </a:tblGrid>
              <a:tr h="524520">
                <a:tc rowSpan="2">
                  <a:txBody>
                    <a:bodyPr lIns="5760" rIns="5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DESPESAS PRIMÁRIAS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760" rIns="5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Dotação atualizada 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760" rIns="5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Despesas empenhadas 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760" rIns="5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Despesas liquidadas 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760" rIns="5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Despesas pagas 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760" rIns="5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Restos a pagar processados pagos 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gridSpan="2">
                  <a:txBody>
                    <a:bodyPr lIns="5760" rIns="5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Restos a pagar não processados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42624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5760" rIns="5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Liquidados 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760" rIns="5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Pagos 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00400">
                <a:tc>
                  <a:txBody>
                    <a:bodyPr lIns="5760" rIns="5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DESPESA PRIMÁRIA TOTAL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100.128.333,43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79.497.729,50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76.319.453,19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100" spc="-1" strike="noStrike">
                          <a:solidFill>
                            <a:srgbClr val="c42f1a"/>
                          </a:solidFill>
                          <a:latin typeface="Trebuchet MS"/>
                        </a:rPr>
                        <a:t>74.894.957,69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100" spc="-1" strike="noStrike">
                          <a:solidFill>
                            <a:srgbClr val="c42f1a"/>
                          </a:solidFill>
                          <a:latin typeface="Trebuchet MS"/>
                        </a:rPr>
                        <a:t>1.630.079,81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1.196.410,78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100" spc="-1" strike="noStrike">
                          <a:solidFill>
                            <a:srgbClr val="c42f1a"/>
                          </a:solidFill>
                          <a:latin typeface="Trebuchet MS"/>
                        </a:rPr>
                        <a:t>1.196.410,78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</a:tr>
              <a:tr h="500400">
                <a:tc>
                  <a:txBody>
                    <a:bodyPr lIns="5760" rIns="5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Despesa Primária Corrente (XIII)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79.463.729,34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68.313.067,80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67.422.901,58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66.000.074,08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1.435.921,72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371.062,59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371.062,59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00400">
                <a:tc>
                  <a:txBody>
                    <a:bodyPr lIns="5760" rIns="5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Despesa Primária de Capital (XXI)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15.195.793,76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11.184.661,7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8.896.551,61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8.894.883,61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194.158,09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825.348,19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825.348,19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00040">
                <a:tc>
                  <a:txBody>
                    <a:bodyPr lIns="5760" rIns="5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Reserva de Contingência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5.468.810,33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38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39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3º Quadrimestre 2020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C446C455-673F-4A92-996A-8441B1A61AC3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pic>
        <p:nvPicPr>
          <p:cNvPr id="241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42" name="CustomShape 2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3º Quadrimestre 2020</a:t>
            </a:r>
            <a:endParaRPr b="0" lang="pt-BR" sz="2400" spc="-1" strike="noStrike">
              <a:latin typeface="Arial"/>
            </a:endParaRPr>
          </a:p>
        </p:txBody>
      </p:sp>
      <p:graphicFrame>
        <p:nvGraphicFramePr>
          <p:cNvPr id="243" name="Table 3"/>
          <p:cNvGraphicFramePr/>
          <p:nvPr/>
        </p:nvGraphicFramePr>
        <p:xfrm>
          <a:off x="324000" y="1506600"/>
          <a:ext cx="7398000" cy="4291200"/>
        </p:xfrm>
        <a:graphic>
          <a:graphicData uri="http://schemas.openxmlformats.org/drawingml/2006/table">
            <a:tbl>
              <a:tblPr/>
              <a:tblGrid>
                <a:gridCol w="2624760"/>
                <a:gridCol w="1908720"/>
                <a:gridCol w="2028600"/>
                <a:gridCol w="835920"/>
              </a:tblGrid>
              <a:tr h="449640"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DESPESA (Pagas)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Previsão Atualizada (A)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Realizada no Período (B)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% (B/A)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  <a:tr h="457920"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Despesas Correntes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79.569.729,24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67.919.907,40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85,36%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57920"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 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(-) Juros e Encargos da Dívida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106.000,00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112.849,01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106,46%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16960"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 (=) Despesas Primárias Correntes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79.463.729,24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67.807.058,39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85,33%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57920"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Despesas de Capital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16.610.143,76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11.328.389,88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68,20%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57920"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(-) Amortização da Dívida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1.414.350,00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1.413.999,99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99,98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16960"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 (=) Despesas Primárias de Capital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15.195.793,76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9.914.389,89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65,24%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16960"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 Despesas Primárias Líquidas (4+5)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94.659.523,00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77.721.448,28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82,11%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59000">
                <a:tc>
                  <a:txBody>
                    <a:bodyPr lIns="43560" rIns="4356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7 Resultado Primário   (3 – 6)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8.834.826,88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43560" rIns="4356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43560" marR="435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7172</TotalTime>
  <Application>LibreOffice/7.0.1.2$Windows_X86_64 LibreOffice_project/7cbcfc562f6eb6708b5ff7d7397325de9e764452</Application>
  <Words>962</Words>
  <Paragraphs>306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2017-09-28T13:49:21Z</dcterms:created>
  <dc:creator>PLANEJAMEMTO</dc:creator>
  <dc:description/>
  <dc:language>pt-BR</dc:language>
  <cp:lastModifiedBy>TecleEnter</cp:lastModifiedBy>
  <cp:lastPrinted>2021-02-10T19:11:15Z</cp:lastPrinted>
  <dcterms:modified xsi:type="dcterms:W3CDTF">2021-02-25T13:19:28Z</dcterms:modified>
  <cp:revision>350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Apresentação na tela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19</vt:i4>
  </property>
</Properties>
</file>