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media/image1.jpeg" ContentType="image/jpeg"/>
  <Override PartName="/ppt/media/image2.jpeg" ContentType="image/jpeg"/>
  <Override PartName="/ppt/slideLayouts/slideLayout3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_rels/slideLayout3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30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presProps.xml" ContentType="application/vnd.openxmlformats-officedocument.presentationml.presPro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</p:sldIdLst>
  <p:sldSz cx="9144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slide" Target="slides/slide12.xml"/><Relationship Id="rId1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" name="PlaceHolder 7"/>
          <p:cNvSpPr>
            <a:spLocks noGrp="1"/>
          </p:cNvSpPr>
          <p:nvPr>
            <p:ph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9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0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3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4" name="PlaceHolder 4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7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8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1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4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5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6" name="PlaceHolder 5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9" name="PlaceHolder 3"/>
          <p:cNvSpPr>
            <a:spLocks noGrp="1"/>
          </p:cNvSpPr>
          <p:nvPr>
            <p:ph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0" name="PlaceHolder 4"/>
          <p:cNvSpPr>
            <a:spLocks noGrp="1"/>
          </p:cNvSpPr>
          <p:nvPr>
            <p:ph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1" name="PlaceHolder 5"/>
          <p:cNvSpPr>
            <a:spLocks noGrp="1"/>
          </p:cNvSpPr>
          <p:nvPr>
            <p:ph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2" name="PlaceHolder 6"/>
          <p:cNvSpPr>
            <a:spLocks noGrp="1"/>
          </p:cNvSpPr>
          <p:nvPr>
            <p:ph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3" name="PlaceHolder 7"/>
          <p:cNvSpPr>
            <a:spLocks noGrp="1"/>
          </p:cNvSpPr>
          <p:nvPr>
            <p:ph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2.jpeg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Relationship Id="rId9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image" Target="../media/image2.jpeg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4.xml"/><Relationship Id="rId13" Type="http://schemas.openxmlformats.org/officeDocument/2006/relationships/slideLayout" Target="../slideLayouts/slideLayout35.xml"/><Relationship Id="rId14" Type="http://schemas.openxmlformats.org/officeDocument/2006/relationships/slideLayout" Target="../slideLayouts/slideLayout3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pt-BR" sz="4400" spc="-1" strike="noStrike">
                <a:solidFill>
                  <a:srgbClr val="000000"/>
                </a:solidFill>
                <a:latin typeface="Arial"/>
              </a:rPr>
              <a:t>Clique para editar o formato do texto do título</a:t>
            </a: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3200" spc="-1" strike="noStrike">
                <a:solidFill>
                  <a:srgbClr val="000000"/>
                </a:solidFill>
                <a:latin typeface="Arial"/>
              </a:rPr>
              <a:t>Clique para editar o formato do texto da estrutura de tópicos</a:t>
            </a: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800" spc="-1" strike="noStrike">
                <a:solidFill>
                  <a:srgbClr val="000000"/>
                </a:solidFill>
                <a:latin typeface="Arial"/>
              </a:rPr>
              <a:t>2.º nível da estrutura de tópicos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400" spc="-1" strike="noStrike">
                <a:solidFill>
                  <a:srgbClr val="000000"/>
                </a:solidFill>
                <a:latin typeface="Arial"/>
              </a:rPr>
              <a:t>3.º nível da estrutura de tópicos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4.º nível da estrutura de tópicos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5.º nível da estrutura de tópicos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6.º nível da estrutura de tópicos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7.º nível da estrutura de tópicos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pt-BR" sz="4400" spc="-1" strike="noStrike">
                <a:solidFill>
                  <a:srgbClr val="000000"/>
                </a:solidFill>
                <a:latin typeface="Arial"/>
              </a:rPr>
              <a:t>Clique para editar o formato do texto do título</a:t>
            </a: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3200" spc="-1" strike="noStrike">
                <a:solidFill>
                  <a:srgbClr val="000000"/>
                </a:solidFill>
                <a:latin typeface="Arial"/>
              </a:rPr>
              <a:t>Clique para editar o formato do texto da estrutura de tópicos</a:t>
            </a: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800" spc="-1" strike="noStrike">
                <a:solidFill>
                  <a:srgbClr val="000000"/>
                </a:solidFill>
                <a:latin typeface="Arial"/>
              </a:rPr>
              <a:t>2.º nível da estrutura de tópicos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400" spc="-1" strike="noStrike">
                <a:solidFill>
                  <a:srgbClr val="000000"/>
                </a:solidFill>
                <a:latin typeface="Arial"/>
              </a:rPr>
              <a:t>3.º nível da estrutura de tópicos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4.º nível da estrutura de tópicos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5.º nível da estrutura de tópicos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6.º nível da estrutura de tópicos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7.º nível da estrutura de tópicos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pt-BR" sz="4400" spc="-1" strike="noStrike">
                <a:solidFill>
                  <a:srgbClr val="000000"/>
                </a:solidFill>
                <a:latin typeface="Arial"/>
              </a:rPr>
              <a:t>Clique para editar o formato do texto do título</a:t>
            </a: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3200" spc="-1" strike="noStrike">
                <a:solidFill>
                  <a:srgbClr val="000000"/>
                </a:solidFill>
                <a:latin typeface="Arial"/>
              </a:rPr>
              <a:t>Clique para editar o formato do texto da estrutura de tópicos</a:t>
            </a: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800" spc="-1" strike="noStrike">
                <a:solidFill>
                  <a:srgbClr val="000000"/>
                </a:solidFill>
                <a:latin typeface="Arial"/>
              </a:rPr>
              <a:t>2.º nível da estrutura de tópicos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400" spc="-1" strike="noStrike">
                <a:solidFill>
                  <a:srgbClr val="000000"/>
                </a:solidFill>
                <a:latin typeface="Arial"/>
              </a:rPr>
              <a:t>3.º nível da estrutura de tópicos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4.º nível da estrutura de tópicos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5.º nível da estrutura de tópicos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6.º nível da estrutura de tópicos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7.º nível da estrutura de tópicos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subTitle"/>
          </p:nvPr>
        </p:nvSpPr>
        <p:spPr>
          <a:xfrm>
            <a:off x="1404000" y="1690560"/>
            <a:ext cx="6334920" cy="174996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0" rIns="0" tIns="0" bIns="0" anchor="t">
            <a:noAutofit/>
          </a:bodyPr>
          <a:p>
            <a:pPr algn="ctr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r>
              <a:rPr b="1" lang="pt-BR" sz="3000" spc="-1" strike="noStrike">
                <a:solidFill>
                  <a:srgbClr val="ffffff"/>
                </a:solidFill>
                <a:latin typeface="Calibri"/>
              </a:rPr>
              <a:t>Estado do Rio Grande do Sul</a:t>
            </a:r>
            <a:endParaRPr b="0" lang="pt-BR" sz="3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r>
              <a:rPr b="1" lang="pt-BR" sz="3000" spc="-1" strike="noStrike">
                <a:solidFill>
                  <a:srgbClr val="ffffff"/>
                </a:solidFill>
                <a:latin typeface="Calibri"/>
              </a:rPr>
              <a:t>Prefeitura de Três Passos</a:t>
            </a:r>
            <a:endParaRPr b="0" lang="pt-BR" sz="3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r>
              <a:rPr b="1" lang="pt-BR" sz="3000" spc="-1" strike="noStrike">
                <a:solidFill>
                  <a:srgbClr val="ffffff"/>
                </a:solidFill>
                <a:latin typeface="Calibri"/>
              </a:rPr>
              <a:t>Setor de Contabilidade</a:t>
            </a:r>
            <a:endParaRPr b="0" lang="pt-BR" sz="3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endParaRPr b="0" lang="pt-BR" sz="3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5" name="Text Box 6"/>
          <p:cNvSpPr/>
          <p:nvPr/>
        </p:nvSpPr>
        <p:spPr>
          <a:xfrm>
            <a:off x="324000" y="3860280"/>
            <a:ext cx="8495280" cy="155196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1" lang="pt-BR" sz="3200" spc="-1" strike="noStrike">
                <a:solidFill>
                  <a:srgbClr val="ffffff"/>
                </a:solidFill>
                <a:latin typeface="Calibri"/>
                <a:ea typeface="DejaVu Sans"/>
              </a:rPr>
              <a:t>Relatório de Avaliação das Metas Fiscais do </a:t>
            </a: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pt-BR" sz="3200" spc="-1" strike="noStrike">
                <a:solidFill>
                  <a:srgbClr val="ffffff"/>
                </a:solidFill>
                <a:latin typeface="Calibri"/>
                <a:ea typeface="Calibri"/>
              </a:rPr>
              <a:t>3º Quadrimestre de 2024</a:t>
            </a: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8227080" cy="106920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90000" rIns="90000" tIns="45000" bIns="4500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</a:tabLst>
            </a:pPr>
            <a:r>
              <a:rPr b="0" lang="pt-BR" sz="4400" spc="-1" strike="noStrike">
                <a:solidFill>
                  <a:srgbClr val="ffffff"/>
                </a:solidFill>
                <a:latin typeface="Arial"/>
              </a:rPr>
              <a:t>5. Conclusão</a:t>
            </a: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8" name="Text Box 8"/>
          <p:cNvSpPr/>
          <p:nvPr/>
        </p:nvSpPr>
        <p:spPr>
          <a:xfrm>
            <a:off x="245520" y="1197000"/>
            <a:ext cx="8677440" cy="332496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spcBef>
                <a:spcPts val="601"/>
              </a:spcBef>
            </a:pP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pt-BR" sz="2500" spc="-1" strike="noStrike">
                <a:solidFill>
                  <a:srgbClr val="ffffff"/>
                </a:solidFill>
                <a:latin typeface="Calibri"/>
                <a:ea typeface="DejaVu Sans"/>
              </a:rPr>
              <a:t>O município teve um </a:t>
            </a:r>
            <a:r>
              <a:rPr b="0" lang="pt-BR" sz="4000" spc="-1" strike="noStrike">
                <a:solidFill>
                  <a:srgbClr val="ffffff"/>
                </a:solidFill>
                <a:latin typeface="Calibri"/>
                <a:ea typeface="DejaVu Sans"/>
              </a:rPr>
              <a:t>resultado primário </a:t>
            </a:r>
            <a:r>
              <a:rPr b="0" lang="pt-BR" sz="2500" spc="-1" strike="noStrike">
                <a:solidFill>
                  <a:srgbClr val="ffffff"/>
                </a:solidFill>
                <a:latin typeface="Calibri"/>
                <a:ea typeface="DejaVu Sans"/>
              </a:rPr>
              <a:t>positivo, isso significa que gastamos menos do que arrecadamos onde quanto maior o saldo positivo melhor é para o cumprimento das metas.</a:t>
            </a: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100"/>
              </a:spcBef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100"/>
              </a:spcBef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ransition spd="slow">
    <p:wipe dir="r"/>
  </p:transition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title"/>
          </p:nvPr>
        </p:nvSpPr>
        <p:spPr>
          <a:xfrm>
            <a:off x="0" y="54000"/>
            <a:ext cx="8227080" cy="106920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90000" rIns="90000" tIns="45000" bIns="4500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</a:tabLst>
            </a:pPr>
            <a:r>
              <a:rPr b="0" lang="pt-BR" sz="4400" spc="-1" strike="noStrike">
                <a:solidFill>
                  <a:srgbClr val="ffffff"/>
                </a:solidFill>
                <a:latin typeface="Arial"/>
              </a:rPr>
              <a:t>5. Conclusão</a:t>
            </a: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0" name="Text Box 8"/>
          <p:cNvSpPr/>
          <p:nvPr/>
        </p:nvSpPr>
        <p:spPr>
          <a:xfrm>
            <a:off x="684360" y="1387440"/>
            <a:ext cx="8061840" cy="1222704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</a:pP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pt-BR" sz="2500" spc="-1" strike="noStrike">
                <a:solidFill>
                  <a:srgbClr val="ffffff"/>
                </a:solidFill>
                <a:latin typeface="Calibri"/>
                <a:ea typeface="DejaVu Sans"/>
              </a:rPr>
              <a:t>O município no 3º quadrimestre 2024, atingiu a meta de </a:t>
            </a:r>
            <a:r>
              <a:rPr b="0" lang="pt-BR" sz="4000" spc="-1" strike="noStrike">
                <a:solidFill>
                  <a:srgbClr val="ffffff"/>
                </a:solidFill>
                <a:latin typeface="Calibri"/>
                <a:ea typeface="DejaVu Sans"/>
              </a:rPr>
              <a:t>resultado Nominal</a:t>
            </a:r>
            <a:r>
              <a:rPr b="0" lang="pt-BR" sz="2500" spc="-1" strike="noStrike">
                <a:solidFill>
                  <a:srgbClr val="ffffff"/>
                </a:solidFill>
                <a:latin typeface="Calibri"/>
                <a:ea typeface="DejaVu Sans"/>
              </a:rPr>
              <a:t>, que é o total da dívida diminuído das disponibilidades financeiras, onde quanto mais negativo for o saldo da DCL melhor é o resultado nominal. </a:t>
            </a: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400"/>
              </a:spcBef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499"/>
              </a:spcBef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99"/>
              </a:spcBef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99"/>
              </a:spcBef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99"/>
              </a:spcBef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99"/>
              </a:spcBef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99"/>
              </a:spcBef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99"/>
              </a:spcBef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99"/>
              </a:spcBef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800"/>
              </a:spcBef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ransition spd="slow">
    <p:wedge/>
  </p:transition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laceHolder 1"/>
          <p:cNvSpPr>
            <a:spLocks noGrp="1"/>
          </p:cNvSpPr>
          <p:nvPr>
            <p:ph/>
          </p:nvPr>
        </p:nvSpPr>
        <p:spPr>
          <a:xfrm>
            <a:off x="385560" y="1844640"/>
            <a:ext cx="8210520" cy="451152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90000" rIns="90000" tIns="45000" bIns="45000" anchor="t">
            <a:noAutofit/>
          </a:bodyPr>
          <a:p>
            <a:pPr marL="343080" indent="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0" lang="pt-BR" sz="3200" spc="-1" strike="noStrike">
                <a:solidFill>
                  <a:srgbClr val="ffffff"/>
                </a:solidFill>
                <a:latin typeface="Arial"/>
              </a:rPr>
              <a:t>	</a:t>
            </a:r>
            <a:r>
              <a:rPr b="0" lang="pt-BR" sz="3200" spc="-1" strike="noStrike">
                <a:solidFill>
                  <a:srgbClr val="ffffff"/>
                </a:solidFill>
                <a:latin typeface="Arial"/>
              </a:rPr>
              <a:t>	</a:t>
            </a: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0" lang="pt-BR" sz="3200" spc="-1" strike="noStrike">
                <a:solidFill>
                  <a:srgbClr val="ffffff"/>
                </a:solidFill>
                <a:latin typeface="Arial"/>
              </a:rPr>
              <a:t>	</a:t>
            </a:r>
            <a:r>
              <a:rPr b="0" lang="pt-BR" sz="3200" spc="-1" strike="noStrike">
                <a:solidFill>
                  <a:srgbClr val="ffffff"/>
                </a:solidFill>
                <a:latin typeface="Arial"/>
              </a:rPr>
              <a:t>	</a:t>
            </a: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2" name="PlaceHolder 2"/>
          <p:cNvSpPr>
            <a:spLocks noGrp="1"/>
          </p:cNvSpPr>
          <p:nvPr>
            <p:ph type="title"/>
          </p:nvPr>
        </p:nvSpPr>
        <p:spPr>
          <a:xfrm>
            <a:off x="0" y="54000"/>
            <a:ext cx="8227080" cy="106920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90000" rIns="90000" tIns="45000" bIns="4500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</a:tabLst>
            </a:pPr>
            <a:r>
              <a:rPr b="0" lang="pt-BR" sz="4400" spc="-1" strike="noStrike">
                <a:solidFill>
                  <a:srgbClr val="ffffff"/>
                </a:solidFill>
                <a:latin typeface="Arial"/>
              </a:rPr>
              <a:t>5. Conclusão</a:t>
            </a: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3" name="Rectangle 6"/>
          <p:cNvSpPr/>
          <p:nvPr/>
        </p:nvSpPr>
        <p:spPr>
          <a:xfrm>
            <a:off x="1332000" y="1844640"/>
            <a:ext cx="7125480" cy="36432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4" name="Rectangle 7"/>
          <p:cNvSpPr/>
          <p:nvPr/>
        </p:nvSpPr>
        <p:spPr>
          <a:xfrm>
            <a:off x="226440" y="1800000"/>
            <a:ext cx="8592840" cy="610488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>
              <a:lnSpc>
                <a:spcPct val="100000"/>
              </a:lnSpc>
            </a:pPr>
            <a:r>
              <a:rPr b="0" lang="pt-BR" sz="3000" spc="-1" strike="noStrike">
                <a:solidFill>
                  <a:srgbClr val="ffffff"/>
                </a:solidFill>
                <a:latin typeface="Calibri"/>
                <a:ea typeface="DejaVu Sans"/>
              </a:rPr>
              <a:t>	</a:t>
            </a:r>
            <a:r>
              <a:rPr b="0" lang="pt-BR" sz="3000" spc="-1" strike="noStrike">
                <a:solidFill>
                  <a:srgbClr val="ffffff"/>
                </a:solidFill>
                <a:latin typeface="Calibri"/>
                <a:ea typeface="DejaVu Sans"/>
              </a:rPr>
              <a:t>	</a:t>
            </a:r>
            <a:r>
              <a:rPr b="0" lang="pt-BR" sz="3000" spc="-1" strike="noStrike">
                <a:solidFill>
                  <a:srgbClr val="ffffff"/>
                </a:solidFill>
                <a:latin typeface="Calibri"/>
                <a:ea typeface="DejaVu Sans"/>
              </a:rPr>
              <a:t>Quanto aos índices constitucionais, a municipalidade está cumprindo com suas obrigações, gastando menos de 54% nas despesas com pessoal, investindo mais de 15% em saúde, utilizando mais de 70% dos recursos do FUNDEB junto aos profissionais de educação básica do município, e investiu mais de 25% na Educação.</a:t>
            </a:r>
            <a:endParaRPr b="0" lang="pt-BR" sz="30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pt-BR" sz="30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pt-BR" sz="3000" spc="-1" strike="noStrike">
                <a:solidFill>
                  <a:srgbClr val="ffffff"/>
                </a:solidFill>
                <a:latin typeface="Calibri"/>
                <a:ea typeface="DejaVu Sans"/>
              </a:rPr>
              <a:t>	</a:t>
            </a:r>
            <a:endParaRPr b="0" lang="pt-BR" sz="30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pt-BR" sz="30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pt-BR" sz="3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601"/>
              </a:spcBef>
            </a:pPr>
            <a:endParaRPr b="0" lang="pt-BR" sz="30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pt-BR" sz="3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ransition spd="slow">
    <p:wedge/>
  </p:transition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PlaceHolder 1"/>
          <p:cNvSpPr>
            <a:spLocks noGrp="1"/>
          </p:cNvSpPr>
          <p:nvPr>
            <p:ph type="title"/>
          </p:nvPr>
        </p:nvSpPr>
        <p:spPr>
          <a:xfrm>
            <a:off x="460080" y="97200"/>
            <a:ext cx="8227080" cy="106920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90000" rIns="90000" tIns="45000" bIns="4500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</a:tabLst>
            </a:pPr>
            <a:r>
              <a:rPr b="0" lang="pt-BR" sz="4400" spc="-1" strike="noStrike">
                <a:solidFill>
                  <a:srgbClr val="ffffff"/>
                </a:solidFill>
                <a:latin typeface="Arial"/>
              </a:rPr>
              <a:t>Estrutura da Apresentação</a:t>
            </a: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7" name="PlaceHolder 2"/>
          <p:cNvSpPr>
            <a:spLocks noGrp="1"/>
          </p:cNvSpPr>
          <p:nvPr>
            <p:ph/>
          </p:nvPr>
        </p:nvSpPr>
        <p:spPr>
          <a:xfrm>
            <a:off x="457200" y="1715040"/>
            <a:ext cx="8227080" cy="452340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90000" rIns="90000" tIns="45000" bIns="45000" anchor="t">
            <a:noAutofit/>
          </a:bodyPr>
          <a:p>
            <a:pPr marL="609480" indent="-609480">
              <a:lnSpc>
                <a:spcPct val="100000"/>
              </a:lnSpc>
              <a:spcBef>
                <a:spcPts val="720"/>
              </a:spcBef>
              <a:buClr>
                <a:srgbClr val="ffff99"/>
              </a:buClr>
              <a:buFont typeface="StarSymbol"/>
              <a:buAutoNum type="arabicPeriod"/>
            </a:pPr>
            <a:r>
              <a:rPr b="0" lang="pt-BR" sz="3600" spc="-1" strike="noStrike">
                <a:solidFill>
                  <a:srgbClr val="ffffff"/>
                </a:solidFill>
                <a:latin typeface="Calibri"/>
              </a:rPr>
              <a:t>LRF</a:t>
            </a:r>
            <a:endParaRPr b="0" lang="pt-BR" sz="3600" spc="-1" strike="noStrike">
              <a:solidFill>
                <a:srgbClr val="000000"/>
              </a:solidFill>
              <a:latin typeface="Arial"/>
            </a:endParaRPr>
          </a:p>
          <a:p>
            <a:pPr marL="609480" indent="-609480">
              <a:lnSpc>
                <a:spcPct val="100000"/>
              </a:lnSpc>
              <a:spcBef>
                <a:spcPts val="720"/>
              </a:spcBef>
              <a:buClr>
                <a:srgbClr val="ffff99"/>
              </a:buClr>
              <a:buFont typeface="StarSymbol"/>
              <a:buAutoNum type="arabicPeriod"/>
            </a:pPr>
            <a:r>
              <a:rPr b="0" lang="pt-BR" sz="3600" spc="-1" strike="noStrike">
                <a:solidFill>
                  <a:srgbClr val="ffffff"/>
                </a:solidFill>
                <a:latin typeface="Calibri"/>
              </a:rPr>
              <a:t>Resultado Primário</a:t>
            </a:r>
            <a:endParaRPr b="0" lang="pt-BR" sz="3600" spc="-1" strike="noStrike">
              <a:solidFill>
                <a:srgbClr val="000000"/>
              </a:solidFill>
              <a:latin typeface="Arial"/>
            </a:endParaRPr>
          </a:p>
          <a:p>
            <a:pPr marL="609480" indent="-609480">
              <a:lnSpc>
                <a:spcPct val="100000"/>
              </a:lnSpc>
              <a:spcBef>
                <a:spcPts val="720"/>
              </a:spcBef>
              <a:buClr>
                <a:srgbClr val="ffff99"/>
              </a:buClr>
              <a:buFont typeface="StarSymbol"/>
              <a:buAutoNum type="arabicPeriod"/>
            </a:pPr>
            <a:r>
              <a:rPr b="0" lang="pt-BR" sz="3600" spc="-1" strike="noStrike">
                <a:solidFill>
                  <a:srgbClr val="ffffff"/>
                </a:solidFill>
                <a:latin typeface="Calibri"/>
              </a:rPr>
              <a:t>Resultado Nominal</a:t>
            </a:r>
            <a:endParaRPr b="0" lang="pt-BR" sz="3600" spc="-1" strike="noStrike">
              <a:solidFill>
                <a:srgbClr val="000000"/>
              </a:solidFill>
              <a:latin typeface="Arial"/>
            </a:endParaRPr>
          </a:p>
          <a:p>
            <a:pPr marL="609480" indent="-609480">
              <a:lnSpc>
                <a:spcPct val="100000"/>
              </a:lnSpc>
              <a:spcBef>
                <a:spcPts val="720"/>
              </a:spcBef>
              <a:buClr>
                <a:srgbClr val="ffff99"/>
              </a:buClr>
              <a:buFont typeface="StarSymbol"/>
              <a:buAutoNum type="arabicPeriod"/>
            </a:pPr>
            <a:r>
              <a:rPr b="0" lang="pt-BR" sz="3600" spc="-1" strike="noStrike">
                <a:solidFill>
                  <a:srgbClr val="ffffff"/>
                </a:solidFill>
                <a:latin typeface="Calibri"/>
              </a:rPr>
              <a:t>Índices</a:t>
            </a:r>
            <a:endParaRPr b="0" lang="pt-BR" sz="3600" spc="-1" strike="noStrike">
              <a:solidFill>
                <a:srgbClr val="000000"/>
              </a:solidFill>
              <a:latin typeface="Arial"/>
            </a:endParaRPr>
          </a:p>
          <a:p>
            <a:pPr marL="609480" indent="-609480">
              <a:lnSpc>
                <a:spcPct val="100000"/>
              </a:lnSpc>
              <a:spcBef>
                <a:spcPts val="720"/>
              </a:spcBef>
              <a:buClr>
                <a:srgbClr val="ffff99"/>
              </a:buClr>
              <a:buFont typeface="StarSymbol"/>
              <a:buAutoNum type="arabicPeriod"/>
            </a:pPr>
            <a:r>
              <a:rPr b="0" lang="pt-BR" sz="3600" spc="-1" strike="noStrike">
                <a:solidFill>
                  <a:srgbClr val="ffffff"/>
                </a:solidFill>
                <a:latin typeface="Calibri"/>
              </a:rPr>
              <a:t>Conclusão</a:t>
            </a:r>
            <a:endParaRPr b="0" lang="pt-BR" sz="3600" spc="-1" strike="noStrike">
              <a:solidFill>
                <a:srgbClr val="000000"/>
              </a:solidFill>
              <a:latin typeface="Arial"/>
            </a:endParaRPr>
          </a:p>
          <a:p>
            <a:pPr marL="609480" indent="0">
              <a:lnSpc>
                <a:spcPct val="100000"/>
              </a:lnSpc>
              <a:spcBef>
                <a:spcPts val="720"/>
              </a:spcBef>
              <a:buNone/>
              <a:tabLst>
                <a:tab algn="l" pos="0"/>
              </a:tabLst>
            </a:pPr>
            <a:endParaRPr b="0" lang="pt-BR" sz="3600" spc="-1" strike="noStrike">
              <a:solidFill>
                <a:srgbClr val="000000"/>
              </a:solidFill>
              <a:latin typeface="Arial"/>
            </a:endParaRPr>
          </a:p>
          <a:p>
            <a:pPr marL="609480" indent="0">
              <a:lnSpc>
                <a:spcPct val="100000"/>
              </a:lnSpc>
              <a:spcBef>
                <a:spcPts val="720"/>
              </a:spcBef>
              <a:buNone/>
              <a:tabLst>
                <a:tab algn="l" pos="0"/>
              </a:tabLst>
            </a:pPr>
            <a:endParaRPr b="0" lang="pt-BR" sz="3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ransition spd="slow">
    <p:split dir="in" orient="horz"/>
  </p:transition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PlaceHolder 1"/>
          <p:cNvSpPr>
            <a:spLocks noGrp="1"/>
          </p:cNvSpPr>
          <p:nvPr>
            <p:ph type="title"/>
          </p:nvPr>
        </p:nvSpPr>
        <p:spPr>
          <a:xfrm>
            <a:off x="316440" y="97200"/>
            <a:ext cx="8227080" cy="106920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90000" rIns="90000" tIns="45000" bIns="4500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</a:tabLst>
            </a:pPr>
            <a:r>
              <a:rPr b="0" lang="pt-BR" sz="4400" spc="-1" strike="noStrike">
                <a:solidFill>
                  <a:srgbClr val="ffffff"/>
                </a:solidFill>
                <a:latin typeface="Arial"/>
              </a:rPr>
              <a:t>1. LRF</a:t>
            </a: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9" name="PlaceHolder 2"/>
          <p:cNvSpPr>
            <a:spLocks noGrp="1"/>
          </p:cNvSpPr>
          <p:nvPr>
            <p:ph/>
          </p:nvPr>
        </p:nvSpPr>
        <p:spPr>
          <a:xfrm>
            <a:off x="179280" y="2089080"/>
            <a:ext cx="8493840" cy="499500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90000" rIns="90000" tIns="45000" bIns="45000" anchor="t">
            <a:noAutofit/>
          </a:bodyPr>
          <a:p>
            <a:pPr lvl="1" marL="743040" indent="-285840" algn="just">
              <a:lnSpc>
                <a:spcPct val="100000"/>
              </a:lnSpc>
              <a:spcBef>
                <a:spcPts val="561"/>
              </a:spcBef>
              <a:buClr>
                <a:srgbClr val="99ccff"/>
              </a:buClr>
              <a:buFont typeface="StarSymbol"/>
              <a:buChar char="-"/>
            </a:pPr>
            <a:r>
              <a:rPr b="1" lang="pt-BR" sz="2800" spc="-1" strike="noStrike">
                <a:solidFill>
                  <a:srgbClr val="ffffff"/>
                </a:solidFill>
                <a:latin typeface="Calibri"/>
              </a:rPr>
              <a:t>A Lei de Responsabilidade Fiscal, estabelece no § 4º do artigo 9º, a realização de Audiências Públicas para avaliação das Metas Fiscais.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1417"/>
              </a:spcBef>
              <a:buNone/>
              <a:tabLst>
                <a:tab algn="l" pos="0"/>
              </a:tabLst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lvl="1" marL="743040" indent="-285840" algn="just">
              <a:lnSpc>
                <a:spcPct val="100000"/>
              </a:lnSpc>
              <a:spcBef>
                <a:spcPts val="561"/>
              </a:spcBef>
              <a:buClr>
                <a:srgbClr val="99ccff"/>
              </a:buClr>
              <a:buFont typeface="StarSymbol"/>
              <a:buChar char="-"/>
              <a:tabLst>
                <a:tab algn="l" pos="0"/>
              </a:tabLst>
            </a:pPr>
            <a:r>
              <a:rPr b="1" lang="pt-BR" sz="2800" spc="-1" strike="noStrike">
                <a:solidFill>
                  <a:srgbClr val="ffffff"/>
                </a:solidFill>
                <a:latin typeface="Calibri"/>
              </a:rPr>
              <a:t>As Audiências devem ser realizadas considerando os períodos quadrimestrais.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marL="743040" indent="0">
              <a:lnSpc>
                <a:spcPct val="100000"/>
              </a:lnSpc>
              <a:spcBef>
                <a:spcPts val="561"/>
              </a:spcBef>
              <a:buNone/>
              <a:tabLst>
                <a:tab algn="l" pos="0"/>
              </a:tabLst>
            </a:pPr>
            <a:r>
              <a:rPr b="0" lang="pt-BR" sz="2800" spc="-1" strike="noStrike">
                <a:solidFill>
                  <a:srgbClr val="ffffff"/>
                </a:solidFill>
                <a:latin typeface="Arial"/>
              </a:rPr>
              <a:t> 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ransition spd="slow">
    <p:wipe dir="d"/>
  </p:transition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PlaceHolder 1"/>
          <p:cNvSpPr>
            <a:spLocks noGrp="1"/>
          </p:cNvSpPr>
          <p:nvPr>
            <p:ph type="title"/>
          </p:nvPr>
        </p:nvSpPr>
        <p:spPr>
          <a:xfrm>
            <a:off x="474480" y="114840"/>
            <a:ext cx="8227080" cy="106920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90000" rIns="90000" tIns="45000" bIns="4500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</a:tabLst>
            </a:pPr>
            <a:r>
              <a:rPr b="0" lang="pt-BR" sz="4400" spc="-1" strike="noStrike">
                <a:solidFill>
                  <a:srgbClr val="ffffff"/>
                </a:solidFill>
                <a:latin typeface="Arial"/>
              </a:rPr>
              <a:t>2. Resultado Primário</a:t>
            </a: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1" name="Text Box 8"/>
          <p:cNvSpPr/>
          <p:nvPr/>
        </p:nvSpPr>
        <p:spPr>
          <a:xfrm>
            <a:off x="0" y="1893240"/>
            <a:ext cx="9421560" cy="676404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spcBef>
                <a:spcPts val="1199"/>
              </a:spcBef>
            </a:pPr>
            <a:r>
              <a:rPr b="0" lang="pt-BR" sz="2400" spc="-1" strike="noStrike">
                <a:solidFill>
                  <a:srgbClr val="ffffff"/>
                </a:solidFill>
                <a:latin typeface="Arial"/>
                <a:ea typeface="DejaVu Sans"/>
              </a:rPr>
              <a:t>Receitas Correntes.......................................R$ 158.602.935,12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pt-BR" sz="2400" spc="-1" strike="noStrike">
                <a:solidFill>
                  <a:srgbClr val="ffffff"/>
                </a:solidFill>
                <a:latin typeface="Arial"/>
                <a:ea typeface="DejaVu Sans"/>
              </a:rPr>
              <a:t>Deduções da Receita (-)......................…......R$   15.336.845,60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pt-BR" sz="2400" spc="-1" strike="noStrike">
                <a:solidFill>
                  <a:srgbClr val="ffffff"/>
                </a:solidFill>
                <a:latin typeface="Arial"/>
                <a:ea typeface="DejaVu Sans"/>
              </a:rPr>
              <a:t>Receitas de Capital………………..................R$     3.249.629,24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pt-BR" sz="2400" spc="-1" strike="noStrike">
                <a:solidFill>
                  <a:srgbClr val="ffffff"/>
                </a:solidFill>
                <a:latin typeface="Arial"/>
                <a:ea typeface="DejaVu Sans"/>
              </a:rPr>
              <a:t>Total das Receitas Líquidas…………............R$ 146.515.718,76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pt-BR" sz="2400" spc="-1" strike="noStrike">
                <a:solidFill>
                  <a:srgbClr val="ffffff"/>
                </a:solidFill>
                <a:latin typeface="Arial"/>
                <a:ea typeface="DejaVu Sans"/>
              </a:rPr>
              <a:t>Total das Despesas Líquidas………...………R$ 133.486.177,32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pt-BR" sz="2400" spc="-1" strike="noStrike">
                <a:solidFill>
                  <a:srgbClr val="ffffff"/>
                </a:solidFill>
                <a:latin typeface="Arial"/>
                <a:ea typeface="DejaVu Sans"/>
              </a:rPr>
              <a:t> 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pt-BR" sz="2400" spc="-1" strike="noStrike">
                <a:solidFill>
                  <a:srgbClr val="ffffff"/>
                </a:solidFill>
                <a:latin typeface="Arial"/>
                <a:ea typeface="DejaVu Sans"/>
              </a:rPr>
              <a:t>RESULTADO PRIMÁRIO................................R$ 13.029.541,44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pt-BR" sz="2500" spc="-1" strike="noStrike">
                <a:solidFill>
                  <a:srgbClr val="ffffff"/>
                </a:solidFill>
                <a:latin typeface="Arial"/>
                <a:ea typeface="DejaVu Sans"/>
              </a:rPr>
              <a:t>  </a:t>
            </a: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ransition spd="slow">
    <p:wipe dir="r"/>
  </p:transition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PlaceHolder 1"/>
          <p:cNvSpPr>
            <a:spLocks noGrp="1"/>
          </p:cNvSpPr>
          <p:nvPr>
            <p:ph type="title"/>
          </p:nvPr>
        </p:nvSpPr>
        <p:spPr>
          <a:xfrm>
            <a:off x="460080" y="111600"/>
            <a:ext cx="8227080" cy="106920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90000" rIns="90000" tIns="45000" bIns="4500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</a:tabLst>
            </a:pPr>
            <a:r>
              <a:rPr b="0" lang="pt-BR" sz="4400" spc="-1" strike="noStrike">
                <a:solidFill>
                  <a:srgbClr val="ffffff"/>
                </a:solidFill>
                <a:latin typeface="Arial"/>
              </a:rPr>
              <a:t>3. Resultado Nominal</a:t>
            </a: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3" name="Text Box 8"/>
          <p:cNvSpPr/>
          <p:nvPr/>
        </p:nvSpPr>
        <p:spPr>
          <a:xfrm>
            <a:off x="626040" y="1442880"/>
            <a:ext cx="8061840" cy="1148040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</a:pP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pt-BR" sz="2200" spc="-1" strike="noStrike">
                <a:solidFill>
                  <a:srgbClr val="ffffff"/>
                </a:solidFill>
                <a:latin typeface="Calibri"/>
                <a:ea typeface="Calibri"/>
              </a:rPr>
              <a:t>	</a:t>
            </a:r>
            <a:r>
              <a:rPr b="1" lang="pt-BR" sz="2200" spc="-1" strike="noStrike">
                <a:solidFill>
                  <a:srgbClr val="ffffff"/>
                </a:solidFill>
                <a:latin typeface="Calibri"/>
                <a:ea typeface="Calibri"/>
              </a:rPr>
              <a:t>             </a:t>
            </a: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pt-BR" sz="2200" spc="-1" strike="noStrike">
                <a:solidFill>
                  <a:srgbClr val="ffffff"/>
                </a:solidFill>
                <a:latin typeface="Calibri"/>
                <a:ea typeface="Calibri"/>
              </a:rPr>
              <a:t>(META FIXADA NA LDO)....................................   &gt; 0,00</a:t>
            </a: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400"/>
              </a:spcBef>
            </a:pP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499"/>
              </a:spcBef>
            </a:pP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99"/>
              </a:spcBef>
            </a:pP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99"/>
              </a:spcBef>
            </a:pP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99"/>
              </a:spcBef>
            </a:pP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99"/>
              </a:spcBef>
            </a:pP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99"/>
              </a:spcBef>
            </a:pP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99"/>
              </a:spcBef>
            </a:pP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99"/>
              </a:spcBef>
            </a:pP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800"/>
              </a:spcBef>
            </a:pP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124" name="Tabela 1"/>
          <p:cNvGraphicFramePr/>
          <p:nvPr/>
        </p:nvGraphicFramePr>
        <p:xfrm>
          <a:off x="707040" y="1293120"/>
          <a:ext cx="7199280" cy="4607280"/>
        </p:xfrm>
        <a:graphic>
          <a:graphicData uri="http://schemas.openxmlformats.org/drawingml/2006/table">
            <a:tbl>
              <a:tblPr/>
              <a:tblGrid>
                <a:gridCol w="2936520"/>
                <a:gridCol w="1612800"/>
                <a:gridCol w="819360"/>
                <a:gridCol w="1830960"/>
              </a:tblGrid>
              <a:tr h="664560">
                <a:tc>
                  <a:txBody>
                    <a:bodyPr lIns="44280" rIns="4428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endParaRPr b="0" lang="pt-BR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600" spc="-1" strike="noStrike">
                          <a:solidFill>
                            <a:srgbClr val="ffffff"/>
                          </a:solidFill>
                          <a:latin typeface="Arial"/>
                          <a:ea typeface="Times New Roman"/>
                        </a:rPr>
                        <a:t>ESPECIFICAÇÃO</a:t>
                      </a:r>
                      <a:endParaRPr b="0" lang="pt-BR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44280" marR="44280">
                    <a:lnL w="12240">
                      <a:solidFill>
                        <a:srgbClr val="dddddd"/>
                      </a:solidFill>
                    </a:lnL>
                    <a:lnR w="12240">
                      <a:solidFill>
                        <a:srgbClr val="dddddd"/>
                      </a:solidFill>
                    </a:lnR>
                    <a:lnT w="12240">
                      <a:solidFill>
                        <a:srgbClr val="dddddd"/>
                      </a:solidFill>
                    </a:lnT>
                    <a:lnB w="12240">
                      <a:solidFill>
                        <a:srgbClr val="dddddd"/>
                      </a:solidFill>
                    </a:lnB>
                    <a:noFill/>
                  </a:tcPr>
                </a:tc>
                <a:tc>
                  <a:txBody>
                    <a:bodyPr lIns="44280" rIns="4428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600" spc="-1" strike="noStrike">
                          <a:solidFill>
                            <a:srgbClr val="ffffff"/>
                          </a:solidFill>
                          <a:latin typeface="Arial"/>
                          <a:ea typeface="Times New Roman"/>
                        </a:rPr>
                        <a:t>31/12/2023</a:t>
                      </a:r>
                      <a:endParaRPr b="0" lang="pt-BR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pt-BR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44280" marR="44280">
                    <a:lnL w="12240">
                      <a:solidFill>
                        <a:srgbClr val="dddddd"/>
                      </a:solidFill>
                    </a:lnL>
                    <a:lnR w="12240">
                      <a:solidFill>
                        <a:srgbClr val="dddddd"/>
                      </a:solidFill>
                    </a:lnR>
                    <a:lnT w="12240">
                      <a:solidFill>
                        <a:srgbClr val="dddddd"/>
                      </a:solidFill>
                    </a:lnT>
                    <a:lnB w="12240">
                      <a:solidFill>
                        <a:srgbClr val="dddddd"/>
                      </a:solidFill>
                    </a:lnB>
                    <a:noFill/>
                  </a:tcPr>
                </a:tc>
                <a:tc>
                  <a:txBody>
                    <a:bodyPr lIns="44280" rIns="44280" anchor="ctr">
                      <a:noAutofit/>
                    </a:bodyPr>
                    <a:p>
                      <a:endParaRPr b="0" lang="pt-BR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44280" marR="44280">
                    <a:lnL w="12240">
                      <a:solidFill>
                        <a:srgbClr val="dddddd"/>
                      </a:solidFill>
                    </a:lnL>
                    <a:lnR w="12240">
                      <a:solidFill>
                        <a:srgbClr val="dddddd"/>
                      </a:solidFill>
                    </a:lnR>
                    <a:lnT w="12240">
                      <a:solidFill>
                        <a:srgbClr val="dddddd"/>
                      </a:solidFill>
                    </a:lnT>
                    <a:lnB w="12240">
                      <a:solidFill>
                        <a:srgbClr val="dddddd"/>
                      </a:solidFill>
                    </a:lnB>
                    <a:noFill/>
                  </a:tcPr>
                </a:tc>
                <a:tc>
                  <a:txBody>
                    <a:bodyPr lIns="44280" rIns="4428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600" spc="-1" strike="noStrike">
                          <a:solidFill>
                            <a:srgbClr val="ffffff"/>
                          </a:solidFill>
                          <a:latin typeface="Arial"/>
                          <a:ea typeface="Times New Roman"/>
                        </a:rPr>
                        <a:t>31/12/2024</a:t>
                      </a:r>
                      <a:endParaRPr b="0" lang="pt-BR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44280" marR="44280">
                    <a:lnL w="12240">
                      <a:solidFill>
                        <a:srgbClr val="dddddd"/>
                      </a:solidFill>
                    </a:lnL>
                    <a:lnR w="12240">
                      <a:solidFill>
                        <a:srgbClr val="dddddd"/>
                      </a:solidFill>
                    </a:lnR>
                    <a:lnT w="12240">
                      <a:solidFill>
                        <a:srgbClr val="dddddd"/>
                      </a:solidFill>
                    </a:lnT>
                    <a:lnB w="12240">
                      <a:solidFill>
                        <a:srgbClr val="dddddd"/>
                      </a:solidFill>
                    </a:lnB>
                    <a:noFill/>
                  </a:tcPr>
                </a:tc>
              </a:tr>
              <a:tr h="332280">
                <a:tc>
                  <a:txBody>
                    <a:bodyPr lIns="44280" rIns="4428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600" spc="-1" strike="noStrike">
                          <a:solidFill>
                            <a:srgbClr val="ffffff"/>
                          </a:solidFill>
                          <a:latin typeface="Arial"/>
                          <a:ea typeface="Times New Roman"/>
                        </a:rPr>
                        <a:t>DÍVIDA CONSOLIDADA </a:t>
                      </a:r>
                      <a:endParaRPr b="0" lang="pt-BR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44280" marR="44280">
                    <a:lnL w="12240">
                      <a:solidFill>
                        <a:srgbClr val="dddddd"/>
                      </a:solidFill>
                    </a:lnL>
                    <a:lnR w="12240">
                      <a:solidFill>
                        <a:srgbClr val="dddddd"/>
                      </a:solidFill>
                    </a:lnR>
                    <a:lnT w="12240">
                      <a:solidFill>
                        <a:srgbClr val="dddddd"/>
                      </a:solidFill>
                    </a:lnT>
                    <a:lnB w="12240">
                      <a:solidFill>
                        <a:srgbClr val="dddddd"/>
                      </a:solidFill>
                    </a:lnB>
                    <a:noFill/>
                  </a:tcPr>
                </a:tc>
                <a:tc>
                  <a:txBody>
                    <a:bodyPr lIns="44280" rIns="4428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600" spc="-1" strike="noStrike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000</a:t>
                      </a:r>
                      <a:endParaRPr b="0" lang="pt-BR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44280" marR="44280">
                    <a:lnL w="12240">
                      <a:solidFill>
                        <a:srgbClr val="dddddd"/>
                      </a:solidFill>
                    </a:lnL>
                    <a:lnR w="12240">
                      <a:solidFill>
                        <a:srgbClr val="dddddd"/>
                      </a:solidFill>
                    </a:lnR>
                    <a:lnT w="12240">
                      <a:solidFill>
                        <a:srgbClr val="dddddd"/>
                      </a:solidFill>
                    </a:lnT>
                    <a:lnB w="12240">
                      <a:solidFill>
                        <a:srgbClr val="dddddd"/>
                      </a:solidFill>
                    </a:lnB>
                    <a:noFill/>
                  </a:tcPr>
                </a:tc>
                <a:tc>
                  <a:txBody>
                    <a:bodyPr lIns="44280" rIns="44280" anchor="ctr">
                      <a:noAutofit/>
                    </a:bodyPr>
                    <a:p>
                      <a:endParaRPr b="0" lang="pt-BR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44280" marR="44280">
                    <a:lnL w="12240">
                      <a:solidFill>
                        <a:srgbClr val="dddddd"/>
                      </a:solidFill>
                    </a:lnL>
                    <a:lnR w="12240">
                      <a:solidFill>
                        <a:srgbClr val="dddddd"/>
                      </a:solidFill>
                    </a:lnR>
                    <a:lnT w="12240">
                      <a:solidFill>
                        <a:srgbClr val="dddddd"/>
                      </a:solidFill>
                    </a:lnT>
                    <a:lnB w="12240">
                      <a:solidFill>
                        <a:srgbClr val="dddddd"/>
                      </a:solidFill>
                    </a:lnB>
                    <a:noFill/>
                  </a:tcPr>
                </a:tc>
                <a:tc>
                  <a:txBody>
                    <a:bodyPr lIns="44280" rIns="4428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600" spc="-1" strike="noStrike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0,00</a:t>
                      </a:r>
                      <a:endParaRPr b="0" lang="pt-BR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44280" marR="44280">
                    <a:lnL w="12240">
                      <a:solidFill>
                        <a:srgbClr val="dddddd"/>
                      </a:solidFill>
                    </a:lnL>
                    <a:lnR w="12240">
                      <a:solidFill>
                        <a:srgbClr val="dddddd"/>
                      </a:solidFill>
                    </a:lnR>
                    <a:lnT w="12240">
                      <a:solidFill>
                        <a:srgbClr val="dddddd"/>
                      </a:solidFill>
                    </a:lnT>
                    <a:lnB w="12240">
                      <a:solidFill>
                        <a:srgbClr val="dddddd"/>
                      </a:solidFill>
                    </a:lnB>
                    <a:noFill/>
                  </a:tcPr>
                </a:tc>
              </a:tr>
              <a:tr h="332280">
                <a:tc>
                  <a:txBody>
                    <a:bodyPr lIns="44280" rIns="4428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600" spc="-1" strike="noStrike">
                          <a:solidFill>
                            <a:srgbClr val="ffffff"/>
                          </a:solidFill>
                          <a:latin typeface="Arial"/>
                          <a:ea typeface="Times New Roman"/>
                        </a:rPr>
                        <a:t>  </a:t>
                      </a:r>
                      <a:r>
                        <a:rPr b="0" lang="pt-BR" sz="1600" spc="-1" strike="noStrike">
                          <a:solidFill>
                            <a:srgbClr val="ffffff"/>
                          </a:solidFill>
                          <a:latin typeface="Arial"/>
                          <a:ea typeface="Times New Roman"/>
                        </a:rPr>
                        <a:t>Disponibilidade de caixa bruta</a:t>
                      </a:r>
                      <a:endParaRPr b="0" lang="pt-BR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44280" marR="44280">
                    <a:lnL w="12240">
                      <a:solidFill>
                        <a:srgbClr val="dddddd"/>
                      </a:solidFill>
                    </a:lnL>
                    <a:lnR w="12240">
                      <a:solidFill>
                        <a:srgbClr val="dddddd"/>
                      </a:solidFill>
                    </a:lnR>
                    <a:lnT w="12240">
                      <a:solidFill>
                        <a:srgbClr val="dddddd"/>
                      </a:solidFill>
                    </a:lnT>
                    <a:lnB w="12240">
                      <a:solidFill>
                        <a:srgbClr val="dddddd"/>
                      </a:solidFill>
                    </a:lnB>
                    <a:noFill/>
                  </a:tcPr>
                </a:tc>
                <a:tc>
                  <a:txBody>
                    <a:bodyPr lIns="44280" rIns="4428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600" spc="-1" strike="noStrike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36.716.189,97</a:t>
                      </a:r>
                      <a:endParaRPr b="0" lang="pt-BR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44280" marR="44280">
                    <a:lnL w="12240">
                      <a:solidFill>
                        <a:srgbClr val="dddddd"/>
                      </a:solidFill>
                    </a:lnL>
                    <a:lnR w="12240">
                      <a:solidFill>
                        <a:srgbClr val="dddddd"/>
                      </a:solidFill>
                    </a:lnR>
                    <a:lnT w="12240">
                      <a:solidFill>
                        <a:srgbClr val="dddddd"/>
                      </a:solidFill>
                    </a:lnT>
                    <a:lnB w="12240">
                      <a:solidFill>
                        <a:srgbClr val="dddddd"/>
                      </a:solidFill>
                    </a:lnB>
                    <a:noFill/>
                  </a:tcPr>
                </a:tc>
                <a:tc>
                  <a:txBody>
                    <a:bodyPr lIns="44280" rIns="44280" anchor="ctr">
                      <a:noAutofit/>
                    </a:bodyPr>
                    <a:p>
                      <a:endParaRPr b="0" lang="pt-BR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44280" marR="44280">
                    <a:lnL w="12240">
                      <a:solidFill>
                        <a:srgbClr val="dddddd"/>
                      </a:solidFill>
                    </a:lnL>
                    <a:lnR w="12240">
                      <a:solidFill>
                        <a:srgbClr val="dddddd"/>
                      </a:solidFill>
                    </a:lnR>
                    <a:lnT w="12240">
                      <a:solidFill>
                        <a:srgbClr val="dddddd"/>
                      </a:solidFill>
                    </a:lnT>
                    <a:lnB w="12240">
                      <a:solidFill>
                        <a:srgbClr val="dddddd"/>
                      </a:solidFill>
                    </a:lnB>
                    <a:noFill/>
                  </a:tcPr>
                </a:tc>
                <a:tc>
                  <a:txBody>
                    <a:bodyPr lIns="44280" rIns="4428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600" spc="-1" strike="noStrike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38.256.523,16</a:t>
                      </a:r>
                      <a:endParaRPr b="0" lang="pt-BR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44280" marR="44280">
                    <a:lnL w="12240">
                      <a:solidFill>
                        <a:srgbClr val="dddddd"/>
                      </a:solidFill>
                    </a:lnL>
                    <a:lnR w="12240">
                      <a:solidFill>
                        <a:srgbClr val="dddddd"/>
                      </a:solidFill>
                    </a:lnR>
                    <a:lnT w="12240">
                      <a:solidFill>
                        <a:srgbClr val="dddddd"/>
                      </a:solidFill>
                    </a:lnT>
                    <a:lnB w="12240">
                      <a:solidFill>
                        <a:srgbClr val="dddddd"/>
                      </a:solidFill>
                    </a:lnB>
                    <a:noFill/>
                  </a:tcPr>
                </a:tc>
              </a:tr>
              <a:tr h="332280">
                <a:tc>
                  <a:txBody>
                    <a:bodyPr lIns="44280" rIns="4428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600" spc="-1" strike="noStrike">
                          <a:solidFill>
                            <a:srgbClr val="ffffff"/>
                          </a:solidFill>
                          <a:latin typeface="Arial"/>
                          <a:ea typeface="Times New Roman"/>
                        </a:rPr>
                        <a:t>   </a:t>
                      </a:r>
                      <a:r>
                        <a:rPr b="0" lang="pt-BR" sz="1600" spc="-1" strike="noStrike">
                          <a:solidFill>
                            <a:srgbClr val="ffffff"/>
                          </a:solidFill>
                          <a:latin typeface="Arial"/>
                          <a:ea typeface="Times New Roman"/>
                        </a:rPr>
                        <a:t>Haveres Financeiros</a:t>
                      </a:r>
                      <a:endParaRPr b="0" lang="pt-BR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44280" marR="44280">
                    <a:lnL w="12240">
                      <a:solidFill>
                        <a:srgbClr val="dddddd"/>
                      </a:solidFill>
                    </a:lnL>
                    <a:lnR w="12240">
                      <a:solidFill>
                        <a:srgbClr val="dddddd"/>
                      </a:solidFill>
                    </a:lnR>
                    <a:lnT w="12240">
                      <a:solidFill>
                        <a:srgbClr val="dddddd"/>
                      </a:solidFill>
                    </a:lnT>
                    <a:lnB w="12240">
                      <a:solidFill>
                        <a:srgbClr val="dddddd"/>
                      </a:solidFill>
                    </a:lnB>
                    <a:noFill/>
                  </a:tcPr>
                </a:tc>
                <a:tc>
                  <a:txBody>
                    <a:bodyPr lIns="44280" rIns="4428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600" spc="-1" strike="noStrike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1.154.042,71</a:t>
                      </a:r>
                      <a:endParaRPr b="0" lang="pt-BR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44280" marR="44280">
                    <a:lnL w="12240">
                      <a:solidFill>
                        <a:srgbClr val="dddddd"/>
                      </a:solidFill>
                    </a:lnL>
                    <a:lnR w="12240">
                      <a:solidFill>
                        <a:srgbClr val="dddddd"/>
                      </a:solidFill>
                    </a:lnR>
                    <a:lnT w="12240">
                      <a:solidFill>
                        <a:srgbClr val="dddddd"/>
                      </a:solidFill>
                    </a:lnT>
                    <a:lnB w="12240">
                      <a:solidFill>
                        <a:srgbClr val="dddddd"/>
                      </a:solidFill>
                    </a:lnB>
                    <a:noFill/>
                  </a:tcPr>
                </a:tc>
                <a:tc>
                  <a:txBody>
                    <a:bodyPr lIns="44280" rIns="44280" anchor="ctr">
                      <a:noAutofit/>
                    </a:bodyPr>
                    <a:p>
                      <a:endParaRPr b="0" lang="pt-BR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44280" marR="44280">
                    <a:lnL w="12240">
                      <a:solidFill>
                        <a:srgbClr val="dddddd"/>
                      </a:solidFill>
                    </a:lnL>
                    <a:lnR w="12240">
                      <a:solidFill>
                        <a:srgbClr val="dddddd"/>
                      </a:solidFill>
                    </a:lnR>
                    <a:lnT w="12240">
                      <a:solidFill>
                        <a:srgbClr val="dddddd"/>
                      </a:solidFill>
                    </a:lnT>
                    <a:lnB w="12240">
                      <a:solidFill>
                        <a:srgbClr val="dddddd"/>
                      </a:solidFill>
                    </a:lnB>
                    <a:noFill/>
                  </a:tcPr>
                </a:tc>
                <a:tc>
                  <a:txBody>
                    <a:bodyPr lIns="44280" rIns="4428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600" spc="-1" strike="noStrike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1.462.543,07</a:t>
                      </a:r>
                      <a:endParaRPr b="0" lang="pt-BR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44280" marR="44280">
                    <a:lnL w="12240">
                      <a:solidFill>
                        <a:srgbClr val="dddddd"/>
                      </a:solidFill>
                    </a:lnL>
                    <a:lnR w="12240">
                      <a:solidFill>
                        <a:srgbClr val="dddddd"/>
                      </a:solidFill>
                    </a:lnR>
                    <a:lnT w="12240">
                      <a:solidFill>
                        <a:srgbClr val="dddddd"/>
                      </a:solidFill>
                    </a:lnT>
                    <a:lnB w="12240">
                      <a:solidFill>
                        <a:srgbClr val="dddddd"/>
                      </a:solidFill>
                    </a:lnB>
                    <a:noFill/>
                  </a:tcPr>
                </a:tc>
              </a:tr>
              <a:tr h="332280">
                <a:tc>
                  <a:txBody>
                    <a:bodyPr lIns="44280" rIns="4428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600" spc="-1" strike="noStrike">
                          <a:solidFill>
                            <a:srgbClr val="ffffff"/>
                          </a:solidFill>
                          <a:latin typeface="Arial"/>
                          <a:ea typeface="Times New Roman"/>
                        </a:rPr>
                        <a:t>   </a:t>
                      </a:r>
                      <a:r>
                        <a:rPr b="0" lang="pt-BR" sz="1600" spc="-1" strike="noStrike">
                          <a:solidFill>
                            <a:srgbClr val="ffffff"/>
                          </a:solidFill>
                          <a:latin typeface="Arial"/>
                          <a:ea typeface="Times New Roman"/>
                        </a:rPr>
                        <a:t>(-) Restos a Pagar Process.</a:t>
                      </a:r>
                      <a:endParaRPr b="0" lang="pt-BR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44280" marR="44280">
                    <a:lnL w="12240">
                      <a:solidFill>
                        <a:srgbClr val="dddddd"/>
                      </a:solidFill>
                    </a:lnL>
                    <a:lnR w="12240">
                      <a:solidFill>
                        <a:srgbClr val="dddddd"/>
                      </a:solidFill>
                    </a:lnR>
                    <a:lnT w="12240">
                      <a:solidFill>
                        <a:srgbClr val="dddddd"/>
                      </a:solidFill>
                    </a:lnT>
                    <a:lnB w="12240">
                      <a:solidFill>
                        <a:srgbClr val="dddddd"/>
                      </a:solidFill>
                    </a:lnB>
                    <a:noFill/>
                  </a:tcPr>
                </a:tc>
                <a:tc>
                  <a:txBody>
                    <a:bodyPr lIns="44280" rIns="4428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600" spc="-1" strike="noStrike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(-) 3.178.272,01</a:t>
                      </a:r>
                      <a:endParaRPr b="0" lang="pt-BR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44280" marR="44280">
                    <a:lnL w="12240">
                      <a:solidFill>
                        <a:srgbClr val="dddddd"/>
                      </a:solidFill>
                    </a:lnL>
                    <a:lnR w="12240">
                      <a:solidFill>
                        <a:srgbClr val="dddddd"/>
                      </a:solidFill>
                    </a:lnR>
                    <a:lnT w="12240">
                      <a:solidFill>
                        <a:srgbClr val="dddddd"/>
                      </a:solidFill>
                    </a:lnT>
                    <a:lnB w="12240">
                      <a:solidFill>
                        <a:srgbClr val="dddddd"/>
                      </a:solidFill>
                    </a:lnB>
                    <a:noFill/>
                  </a:tcPr>
                </a:tc>
                <a:tc>
                  <a:txBody>
                    <a:bodyPr lIns="44280" rIns="44280" anchor="ctr">
                      <a:noAutofit/>
                    </a:bodyPr>
                    <a:p>
                      <a:endParaRPr b="0" lang="pt-BR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44280" marR="44280">
                    <a:lnL w="12240">
                      <a:solidFill>
                        <a:srgbClr val="dddddd"/>
                      </a:solidFill>
                    </a:lnL>
                    <a:lnR w="12240">
                      <a:solidFill>
                        <a:srgbClr val="dddddd"/>
                      </a:solidFill>
                    </a:lnR>
                    <a:lnT w="12240">
                      <a:solidFill>
                        <a:srgbClr val="dddddd"/>
                      </a:solidFill>
                    </a:lnT>
                    <a:lnB w="12240">
                      <a:solidFill>
                        <a:srgbClr val="dddddd"/>
                      </a:solidFill>
                    </a:lnB>
                    <a:noFill/>
                  </a:tcPr>
                </a:tc>
                <a:tc>
                  <a:txBody>
                    <a:bodyPr lIns="44280" rIns="4428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600" spc="-1" strike="noStrike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(-) 963.591,09</a:t>
                      </a:r>
                      <a:endParaRPr b="0" lang="pt-BR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44280" marR="44280">
                    <a:lnL w="12240">
                      <a:solidFill>
                        <a:srgbClr val="dddddd"/>
                      </a:solidFill>
                    </a:lnL>
                    <a:lnR w="12240">
                      <a:solidFill>
                        <a:srgbClr val="dddddd"/>
                      </a:solidFill>
                    </a:lnR>
                    <a:lnT w="12240">
                      <a:solidFill>
                        <a:srgbClr val="dddddd"/>
                      </a:solidFill>
                    </a:lnT>
                    <a:lnB w="12240">
                      <a:solidFill>
                        <a:srgbClr val="dddddd"/>
                      </a:solidFill>
                    </a:lnB>
                    <a:noFill/>
                  </a:tcPr>
                </a:tc>
              </a:tr>
              <a:tr h="332280">
                <a:tc>
                  <a:txBody>
                    <a:bodyPr lIns="44280" rIns="4428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600" spc="-1" strike="noStrike">
                          <a:solidFill>
                            <a:srgbClr val="ffffff"/>
                          </a:solidFill>
                          <a:latin typeface="Arial"/>
                          <a:ea typeface="Times New Roman"/>
                        </a:rPr>
                        <a:t>   </a:t>
                      </a:r>
                      <a:r>
                        <a:rPr b="0" lang="pt-BR" sz="1600" spc="-1" strike="noStrike">
                          <a:solidFill>
                            <a:srgbClr val="ffffff"/>
                          </a:solidFill>
                          <a:latin typeface="Arial"/>
                          <a:ea typeface="Times New Roman"/>
                        </a:rPr>
                        <a:t>(-) Depositos Restituiveis e                       Valores Vinculados</a:t>
                      </a:r>
                      <a:endParaRPr b="0" lang="pt-BR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44280" marR="44280">
                    <a:lnL w="12240">
                      <a:solidFill>
                        <a:srgbClr val="dddddd"/>
                      </a:solidFill>
                    </a:lnL>
                    <a:lnR w="12240">
                      <a:solidFill>
                        <a:srgbClr val="dddddd"/>
                      </a:solidFill>
                    </a:lnR>
                    <a:lnT w="12240">
                      <a:solidFill>
                        <a:srgbClr val="dddddd"/>
                      </a:solidFill>
                    </a:lnT>
                    <a:lnB w="12240">
                      <a:solidFill>
                        <a:srgbClr val="dddddd"/>
                      </a:solidFill>
                    </a:lnB>
                    <a:noFill/>
                  </a:tcPr>
                </a:tc>
                <a:tc>
                  <a:txBody>
                    <a:bodyPr lIns="44280" rIns="4428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600" spc="-1" strike="noStrike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(-)    777.764,10</a:t>
                      </a:r>
                      <a:endParaRPr b="0" lang="pt-BR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44280" marR="44280">
                    <a:lnL w="12240">
                      <a:solidFill>
                        <a:srgbClr val="dddddd"/>
                      </a:solidFill>
                    </a:lnL>
                    <a:lnR w="12240">
                      <a:solidFill>
                        <a:srgbClr val="dddddd"/>
                      </a:solidFill>
                    </a:lnR>
                    <a:lnT w="12240">
                      <a:solidFill>
                        <a:srgbClr val="dddddd"/>
                      </a:solidFill>
                    </a:lnT>
                    <a:lnB w="12240">
                      <a:solidFill>
                        <a:srgbClr val="dddddd"/>
                      </a:solidFill>
                    </a:lnB>
                    <a:noFill/>
                  </a:tcPr>
                </a:tc>
                <a:tc>
                  <a:txBody>
                    <a:bodyPr lIns="44280" rIns="44280" anchor="ctr">
                      <a:noAutofit/>
                    </a:bodyPr>
                    <a:p>
                      <a:endParaRPr b="0" lang="pt-BR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44280" marR="44280">
                    <a:lnL w="12240">
                      <a:solidFill>
                        <a:srgbClr val="dddddd"/>
                      </a:solidFill>
                    </a:lnL>
                    <a:lnR w="12240">
                      <a:solidFill>
                        <a:srgbClr val="dddddd"/>
                      </a:solidFill>
                    </a:lnR>
                    <a:lnT w="12240">
                      <a:solidFill>
                        <a:srgbClr val="dddddd"/>
                      </a:solidFill>
                    </a:lnT>
                    <a:lnB w="12240">
                      <a:solidFill>
                        <a:srgbClr val="dddddd"/>
                      </a:solidFill>
                    </a:lnB>
                    <a:noFill/>
                  </a:tcPr>
                </a:tc>
                <a:tc>
                  <a:txBody>
                    <a:bodyPr lIns="44280" rIns="4428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600" spc="-1" strike="noStrike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(-) 245.559,02</a:t>
                      </a:r>
                      <a:endParaRPr b="0" lang="pt-BR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44280" marR="44280">
                    <a:lnL w="12240">
                      <a:solidFill>
                        <a:srgbClr val="dddddd"/>
                      </a:solidFill>
                    </a:lnL>
                    <a:lnR w="12240">
                      <a:solidFill>
                        <a:srgbClr val="dddddd"/>
                      </a:solidFill>
                    </a:lnR>
                    <a:lnT w="12240">
                      <a:solidFill>
                        <a:srgbClr val="dddddd"/>
                      </a:solidFill>
                    </a:lnT>
                    <a:lnB w="12240">
                      <a:solidFill>
                        <a:srgbClr val="dddddd"/>
                      </a:solidFill>
                    </a:lnB>
                    <a:noFill/>
                  </a:tcPr>
                </a:tc>
              </a:tr>
              <a:tr h="669600">
                <a:tc>
                  <a:txBody>
                    <a:bodyPr lIns="44280" rIns="4428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600" spc="-1" strike="noStrike">
                          <a:solidFill>
                            <a:srgbClr val="ffffff"/>
                          </a:solidFill>
                          <a:latin typeface="Calibri"/>
                          <a:ea typeface="Times New Roman"/>
                        </a:rPr>
                        <a:t>DÍVIDA CONSOLIDADA LIQUIDA</a:t>
                      </a:r>
                      <a:endParaRPr b="0" lang="pt-BR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44280" marR="44280">
                    <a:lnL w="12240">
                      <a:solidFill>
                        <a:srgbClr val="dddddd"/>
                      </a:solidFill>
                    </a:lnL>
                    <a:lnR w="12240">
                      <a:solidFill>
                        <a:srgbClr val="dddddd"/>
                      </a:solidFill>
                    </a:lnR>
                    <a:lnT w="12240">
                      <a:solidFill>
                        <a:srgbClr val="dddddd"/>
                      </a:solidFill>
                    </a:lnT>
                    <a:lnB w="12240">
                      <a:solidFill>
                        <a:srgbClr val="dddddd"/>
                      </a:solidFill>
                    </a:lnB>
                    <a:noFill/>
                  </a:tcPr>
                </a:tc>
                <a:tc>
                  <a:txBody>
                    <a:bodyPr lIns="43200" rIns="4320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1199"/>
                        </a:spcBef>
                      </a:pPr>
                      <a:r>
                        <a:rPr b="0" lang="pt-BR" sz="1600" spc="-1" strike="noStrike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  </a:t>
                      </a:r>
                      <a:r>
                        <a:rPr b="0" lang="pt-BR" sz="1600" spc="-1" strike="noStrike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(-) 33.914.196,57</a:t>
                      </a:r>
                      <a:endParaRPr b="0" lang="pt-BR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43200" marR="43200">
                    <a:lnL w="12240">
                      <a:solidFill>
                        <a:srgbClr val="dddddd"/>
                      </a:solidFill>
                    </a:lnL>
                    <a:lnR w="12240">
                      <a:solidFill>
                        <a:srgbClr val="dddddd"/>
                      </a:solidFill>
                    </a:lnR>
                    <a:lnT w="12240">
                      <a:solidFill>
                        <a:srgbClr val="dddddd"/>
                      </a:solidFill>
                    </a:lnT>
                    <a:lnB w="12240">
                      <a:solidFill>
                        <a:srgbClr val="dddddd"/>
                      </a:solidFill>
                    </a:lnB>
                    <a:noFill/>
                  </a:tcPr>
                </a:tc>
                <a:tc>
                  <a:txBody>
                    <a:bodyPr lIns="44280" rIns="44280" anchor="ctr">
                      <a:noAutofit/>
                    </a:bodyPr>
                    <a:p>
                      <a:endParaRPr b="0" lang="pt-BR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44280" marR="44280">
                    <a:lnL w="12240">
                      <a:solidFill>
                        <a:srgbClr val="dddddd"/>
                      </a:solidFill>
                    </a:lnL>
                    <a:lnR w="12240">
                      <a:solidFill>
                        <a:srgbClr val="dddddd"/>
                      </a:solidFill>
                    </a:lnR>
                    <a:lnT w="12240">
                      <a:solidFill>
                        <a:srgbClr val="dddddd"/>
                      </a:solidFill>
                    </a:lnT>
                    <a:lnB w="12240">
                      <a:solidFill>
                        <a:srgbClr val="dddddd"/>
                      </a:solidFill>
                    </a:lnB>
                    <a:noFill/>
                  </a:tcPr>
                </a:tc>
                <a:tc>
                  <a:txBody>
                    <a:bodyPr lIns="44280" rIns="44280" anchor="ctr">
                      <a:noAutofit/>
                    </a:bodyPr>
                    <a:p>
                      <a:pPr algn="r">
                        <a:lnSpc>
                          <a:spcPct val="150000"/>
                        </a:lnSpc>
                      </a:pPr>
                      <a:r>
                        <a:rPr b="1" lang="pt-BR" sz="16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(-) 38.509.916,12</a:t>
                      </a:r>
                      <a:endParaRPr b="0" lang="pt-BR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44280" marR="44280">
                    <a:lnL w="12240">
                      <a:solidFill>
                        <a:srgbClr val="dddddd"/>
                      </a:solidFill>
                    </a:lnL>
                    <a:lnR w="12240">
                      <a:solidFill>
                        <a:srgbClr val="dddddd"/>
                      </a:solidFill>
                    </a:lnR>
                    <a:lnT w="12240">
                      <a:solidFill>
                        <a:srgbClr val="dddddd"/>
                      </a:solidFill>
                    </a:lnT>
                    <a:lnB w="12240">
                      <a:solidFill>
                        <a:srgbClr val="dddddd"/>
                      </a:solidFill>
                    </a:lnB>
                    <a:noFill/>
                  </a:tcPr>
                </a:tc>
              </a:tr>
              <a:tr h="1230120">
                <a:tc>
                  <a:txBody>
                    <a:bodyPr lIns="44280" rIns="4428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endParaRPr b="0" lang="pt-BR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600" spc="-1" strike="noStrike">
                          <a:solidFill>
                            <a:srgbClr val="ffffff"/>
                          </a:solidFill>
                          <a:latin typeface="Arial"/>
                          <a:ea typeface="Times New Roman"/>
                        </a:rPr>
                        <a:t>DÍVIDA CONS.  LÍQUIDA – DCL  (1– 2)</a:t>
                      </a:r>
                      <a:endParaRPr b="0" lang="pt-BR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44280" marR="44280">
                    <a:lnL w="12240">
                      <a:solidFill>
                        <a:srgbClr val="dddddd"/>
                      </a:solidFill>
                    </a:lnL>
                    <a:lnR w="12240">
                      <a:solidFill>
                        <a:srgbClr val="dddddd"/>
                      </a:solidFill>
                    </a:lnR>
                    <a:lnT w="12240">
                      <a:solidFill>
                        <a:srgbClr val="dddddd"/>
                      </a:solidFill>
                    </a:lnT>
                    <a:lnB w="12240">
                      <a:solidFill>
                        <a:srgbClr val="dddddd"/>
                      </a:solidFill>
                    </a:lnB>
                    <a:noFill/>
                  </a:tcPr>
                </a:tc>
                <a:tc>
                  <a:txBody>
                    <a:bodyPr lIns="44280" rIns="4428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1199"/>
                        </a:spcBef>
                      </a:pPr>
                      <a:r>
                        <a:rPr b="0" lang="pt-BR" sz="1600" spc="-1" strike="noStrike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(-) 9.364.651,00       </a:t>
                      </a:r>
                      <a:endParaRPr b="0" lang="pt-BR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44280" marR="44280">
                    <a:lnL w="12240">
                      <a:solidFill>
                        <a:srgbClr val="dddddd"/>
                      </a:solidFill>
                    </a:lnL>
                    <a:lnR w="12240">
                      <a:solidFill>
                        <a:srgbClr val="dddddd"/>
                      </a:solidFill>
                    </a:lnR>
                    <a:lnT w="12240">
                      <a:solidFill>
                        <a:srgbClr val="dddddd"/>
                      </a:solidFill>
                    </a:lnT>
                    <a:lnB w="12240">
                      <a:solidFill>
                        <a:srgbClr val="dddddd"/>
                      </a:solidFill>
                    </a:lnB>
                    <a:noFill/>
                  </a:tcPr>
                </a:tc>
                <a:tc>
                  <a:txBody>
                    <a:bodyPr lIns="44280" rIns="44280" anchor="ctr">
                      <a:noAutofit/>
                    </a:bodyPr>
                    <a:p>
                      <a:endParaRPr b="0" lang="pt-BR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44280" marR="44280">
                    <a:lnL w="12240">
                      <a:solidFill>
                        <a:srgbClr val="dddddd"/>
                      </a:solidFill>
                    </a:lnL>
                    <a:lnR w="12240">
                      <a:solidFill>
                        <a:srgbClr val="dddddd"/>
                      </a:solidFill>
                    </a:lnR>
                    <a:lnT w="12240">
                      <a:solidFill>
                        <a:srgbClr val="dddddd"/>
                      </a:solidFill>
                    </a:lnT>
                    <a:lnB w="12240">
                      <a:solidFill>
                        <a:srgbClr val="dddddd"/>
                      </a:solidFill>
                    </a:lnB>
                    <a:noFill/>
                  </a:tcPr>
                </a:tc>
                <a:tc>
                  <a:txBody>
                    <a:bodyPr lIns="44280" rIns="44280" anchor="ctr">
                      <a:noAutofit/>
                    </a:bodyPr>
                    <a:p>
                      <a:pPr algn="ctr">
                        <a:lnSpc>
                          <a:spcPct val="150000"/>
                        </a:lnSpc>
                      </a:pPr>
                      <a:r>
                        <a:rPr b="1" lang="pt-BR" sz="16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RESULTADO</a:t>
                      </a:r>
                      <a:endParaRPr b="0" lang="pt-BR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b="1" lang="pt-BR" sz="16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NOMINAL</a:t>
                      </a:r>
                      <a:endParaRPr b="0" lang="pt-BR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b="1" lang="pt-BR" sz="16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 </a:t>
                      </a:r>
                      <a:r>
                        <a:rPr b="1" lang="pt-BR" sz="16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R$ - 38.509.916,12</a:t>
                      </a:r>
                      <a:endParaRPr b="0" lang="pt-BR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44280" marR="44280">
                    <a:lnL w="12240">
                      <a:solidFill>
                        <a:srgbClr val="dddddd"/>
                      </a:solidFill>
                    </a:lnL>
                    <a:lnR w="12240">
                      <a:solidFill>
                        <a:srgbClr val="dddddd"/>
                      </a:solidFill>
                    </a:lnR>
                    <a:lnT w="12240">
                      <a:solidFill>
                        <a:srgbClr val="dddddd"/>
                      </a:solidFill>
                    </a:lnT>
                    <a:lnB w="12240">
                      <a:solidFill>
                        <a:srgbClr val="dddddd"/>
                      </a:solidFill>
                    </a:lnB>
                    <a:noFill/>
                  </a:tcPr>
                </a:tc>
              </a:tr>
            </a:tbl>
          </a:graphicData>
        </a:graphic>
      </p:graphicFrame>
    </p:spTree>
  </p:cSld>
  <p:transition spd="slow">
    <p:wedge/>
  </p:transition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/>
          </p:nvPr>
        </p:nvSpPr>
        <p:spPr>
          <a:xfrm>
            <a:off x="457200" y="1600200"/>
            <a:ext cx="8289000" cy="485064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90000" rIns="90000" tIns="45000" bIns="45000" anchor="t">
            <a:noAutofit/>
          </a:bodyPr>
          <a:p>
            <a:pPr marL="34308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6" name="PlaceHolder 2"/>
          <p:cNvSpPr>
            <a:spLocks noGrp="1"/>
          </p:cNvSpPr>
          <p:nvPr>
            <p:ph type="title"/>
          </p:nvPr>
        </p:nvSpPr>
        <p:spPr>
          <a:xfrm>
            <a:off x="460080" y="97200"/>
            <a:ext cx="8227080" cy="106920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90000" rIns="90000" tIns="45000" bIns="4500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</a:tabLst>
            </a:pPr>
            <a:r>
              <a:rPr b="0" lang="pt-BR" sz="4400" spc="-1" strike="noStrike">
                <a:solidFill>
                  <a:srgbClr val="ffffff"/>
                </a:solidFill>
                <a:latin typeface="Arial"/>
              </a:rPr>
              <a:t>4. Índices</a:t>
            </a: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7" name="Rectangle 6"/>
          <p:cNvSpPr/>
          <p:nvPr/>
        </p:nvSpPr>
        <p:spPr>
          <a:xfrm>
            <a:off x="160200" y="1998360"/>
            <a:ext cx="8895240" cy="494496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pt-BR" sz="2500" spc="-1" strike="noStrike">
                <a:solidFill>
                  <a:srgbClr val="ffffff"/>
                </a:solidFill>
                <a:latin typeface="Arial"/>
                <a:ea typeface="DejaVu Sans"/>
              </a:rPr>
              <a:t>Valor mínimo de 70% do FUNDEB com </a:t>
            </a: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pt-BR" sz="2500" spc="-1" strike="noStrike">
                <a:solidFill>
                  <a:srgbClr val="ffffff"/>
                </a:solidFill>
                <a:latin typeface="Arial"/>
                <a:ea typeface="DejaVu Sans"/>
              </a:rPr>
              <a:t>Profissionais da Educação Básica:     </a:t>
            </a:r>
            <a:r>
              <a:rPr b="1" lang="pt-BR" sz="2800" spc="-1" strike="noStrike">
                <a:solidFill>
                  <a:srgbClr val="ffffff"/>
                </a:solidFill>
                <a:latin typeface="Calibri"/>
                <a:ea typeface="Calibri"/>
              </a:rPr>
              <a:t>R$ 20.436.556,09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pt-BR" sz="2500" spc="-1" strike="noStrike">
                <a:solidFill>
                  <a:srgbClr val="ffffff"/>
                </a:solidFill>
                <a:latin typeface="Arial"/>
                <a:ea typeface="Calibri"/>
              </a:rPr>
              <a:t>Valor Aplicado do FUNDEB com </a:t>
            </a: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pt-BR" sz="2500" spc="-1" strike="noStrike">
                <a:solidFill>
                  <a:srgbClr val="ffffff"/>
                </a:solidFill>
                <a:latin typeface="Arial"/>
                <a:ea typeface="Calibri"/>
              </a:rPr>
              <a:t>Profissionais da Educação Básica:</a:t>
            </a:r>
            <a:r>
              <a:rPr b="1" lang="pt-BR" sz="2500" spc="-1" strike="noStrike">
                <a:solidFill>
                  <a:srgbClr val="ffffff"/>
                </a:solidFill>
                <a:latin typeface="Arial"/>
                <a:ea typeface="Calibri"/>
              </a:rPr>
              <a:t>	</a:t>
            </a:r>
            <a:r>
              <a:rPr b="1" lang="pt-BR" sz="2500" spc="-1" strike="noStrike">
                <a:solidFill>
                  <a:srgbClr val="ffffff"/>
                </a:solidFill>
                <a:latin typeface="Arial"/>
                <a:ea typeface="Calibri"/>
              </a:rPr>
              <a:t>    </a:t>
            </a:r>
            <a:r>
              <a:rPr b="1" lang="pt-BR" sz="2800" spc="-1" strike="noStrike">
                <a:solidFill>
                  <a:srgbClr val="ffffff"/>
                </a:solidFill>
                <a:latin typeface="Calibri"/>
                <a:ea typeface="Calibri"/>
              </a:rPr>
              <a:t>R$22.981.565,95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pt-BR" sz="2500" spc="-1" strike="noStrike">
                <a:solidFill>
                  <a:srgbClr val="ffffff"/>
                </a:solidFill>
                <a:latin typeface="Arial"/>
                <a:ea typeface="Calibri"/>
              </a:rPr>
              <a:t>Índice de Investimento:</a:t>
            </a:r>
            <a:r>
              <a:rPr b="1" lang="pt-BR" sz="2500" spc="-1" strike="noStrike">
                <a:solidFill>
                  <a:srgbClr val="ffffff"/>
                </a:solidFill>
                <a:latin typeface="Arial"/>
                <a:ea typeface="Calibri"/>
              </a:rPr>
              <a:t>	</a:t>
            </a:r>
            <a:r>
              <a:rPr b="1" lang="pt-BR" sz="2500" spc="-1" strike="noStrike">
                <a:solidFill>
                  <a:srgbClr val="ffffff"/>
                </a:solidFill>
                <a:latin typeface="Arial"/>
                <a:ea typeface="Calibri"/>
              </a:rPr>
              <a:t>	</a:t>
            </a:r>
            <a:r>
              <a:rPr b="1" lang="pt-BR" sz="2500" spc="-1" strike="noStrike">
                <a:solidFill>
                  <a:srgbClr val="ffffff"/>
                </a:solidFill>
                <a:latin typeface="Arial"/>
                <a:ea typeface="Calibri"/>
              </a:rPr>
              <a:t>	</a:t>
            </a:r>
            <a:r>
              <a:rPr b="1" lang="pt-BR" sz="2500" spc="-1" strike="noStrike">
                <a:solidFill>
                  <a:srgbClr val="ffffff"/>
                </a:solidFill>
                <a:latin typeface="Arial"/>
                <a:ea typeface="Calibri"/>
              </a:rPr>
              <a:t>	</a:t>
            </a:r>
            <a:r>
              <a:rPr b="1" lang="pt-BR" sz="2500" spc="-1" strike="noStrike">
                <a:solidFill>
                  <a:srgbClr val="ffffff"/>
                </a:solidFill>
                <a:latin typeface="Arial"/>
                <a:ea typeface="Calibri"/>
              </a:rPr>
              <a:t>78,72%</a:t>
            </a: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pt-BR" sz="2800" spc="-1" strike="noStrike">
                <a:solidFill>
                  <a:srgbClr val="ffffff"/>
                </a:solidFill>
                <a:latin typeface="Calibri"/>
                <a:ea typeface="Calibri"/>
              </a:rPr>
              <a:t>	</a:t>
            </a:r>
            <a:r>
              <a:rPr b="1" lang="pt-BR" sz="2800" spc="-1" strike="noStrike">
                <a:solidFill>
                  <a:srgbClr val="ffffff"/>
                </a:solidFill>
                <a:latin typeface="Calibri"/>
                <a:ea typeface="Calibri"/>
              </a:rPr>
              <a:t>	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ransition spd="slow">
    <p:wedge/>
  </p:transition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PlaceHolder 1"/>
          <p:cNvSpPr>
            <a:spLocks noGrp="1"/>
          </p:cNvSpPr>
          <p:nvPr>
            <p:ph/>
          </p:nvPr>
        </p:nvSpPr>
        <p:spPr>
          <a:xfrm>
            <a:off x="457200" y="1600200"/>
            <a:ext cx="8289000" cy="485064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90000" rIns="90000" tIns="45000" bIns="45000" anchor="t">
            <a:noAutofit/>
          </a:bodyPr>
          <a:p>
            <a:pPr marL="34308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9" name="PlaceHolder 2"/>
          <p:cNvSpPr>
            <a:spLocks noGrp="1"/>
          </p:cNvSpPr>
          <p:nvPr>
            <p:ph type="title"/>
          </p:nvPr>
        </p:nvSpPr>
        <p:spPr>
          <a:xfrm>
            <a:off x="460080" y="111600"/>
            <a:ext cx="8227080" cy="106920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90000" rIns="90000" tIns="45000" bIns="4500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</a:tabLst>
            </a:pPr>
            <a:r>
              <a:rPr b="0" lang="pt-BR" sz="4400" spc="-1" strike="noStrike">
                <a:solidFill>
                  <a:srgbClr val="ffffff"/>
                </a:solidFill>
                <a:latin typeface="Arial"/>
              </a:rPr>
              <a:t>4. Índices</a:t>
            </a: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0" name="Rectangle 6"/>
          <p:cNvSpPr/>
          <p:nvPr/>
        </p:nvSpPr>
        <p:spPr>
          <a:xfrm>
            <a:off x="92520" y="1841400"/>
            <a:ext cx="9020160" cy="395928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1" lang="pt-BR" sz="2800" spc="-1" strike="noStrike">
                <a:solidFill>
                  <a:srgbClr val="ffffff"/>
                </a:solidFill>
                <a:latin typeface="Calibri"/>
                <a:ea typeface="Calibri"/>
              </a:rPr>
              <a:t>Arrecadação da Educação (25%):     R$ 25.033.897,05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pt-BR" sz="2800" spc="-1" strike="noStrike">
                <a:solidFill>
                  <a:srgbClr val="ffffff"/>
                </a:solidFill>
                <a:latin typeface="Calibri"/>
                <a:ea typeface="Calibri"/>
              </a:rPr>
              <a:t>Valor Aplicado na Educação:</a:t>
            </a:r>
            <a:r>
              <a:rPr b="1" lang="pt-BR" sz="2800" spc="-1" strike="noStrike">
                <a:solidFill>
                  <a:srgbClr val="ffffff"/>
                </a:solidFill>
                <a:latin typeface="Calibri"/>
                <a:ea typeface="Calibri"/>
              </a:rPr>
              <a:t>	</a:t>
            </a:r>
            <a:r>
              <a:rPr b="1" lang="pt-BR" sz="2800" spc="-1" strike="noStrike">
                <a:solidFill>
                  <a:srgbClr val="ffffff"/>
                </a:solidFill>
                <a:latin typeface="Calibri"/>
                <a:ea typeface="Calibri"/>
              </a:rPr>
              <a:t>         R$ 25.536.812,27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pt-BR" sz="3000" spc="-1" strike="noStrike">
                <a:solidFill>
                  <a:srgbClr val="ffffff"/>
                </a:solidFill>
                <a:latin typeface="Calibri"/>
                <a:ea typeface="Calibri"/>
              </a:rPr>
              <a:t>Índice de Investimento(empenhado)        25,50%</a:t>
            </a:r>
            <a:endParaRPr b="0" lang="pt-BR" sz="3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pt-BR" sz="2800" spc="-1" strike="noStrike">
                <a:solidFill>
                  <a:srgbClr val="ffffff"/>
                </a:solidFill>
                <a:latin typeface="Calibri"/>
                <a:ea typeface="Calibri"/>
              </a:rPr>
              <a:t>	</a:t>
            </a:r>
            <a:r>
              <a:rPr b="1" lang="pt-BR" sz="2800" spc="-1" strike="noStrike">
                <a:solidFill>
                  <a:srgbClr val="ffffff"/>
                </a:solidFill>
                <a:latin typeface="Calibri"/>
                <a:ea typeface="Calibri"/>
              </a:rPr>
              <a:t>	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ransition spd="slow">
    <p:wedge/>
  </p:transition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laceHolder 1"/>
          <p:cNvSpPr>
            <a:spLocks noGrp="1"/>
          </p:cNvSpPr>
          <p:nvPr>
            <p:ph/>
          </p:nvPr>
        </p:nvSpPr>
        <p:spPr>
          <a:xfrm>
            <a:off x="457200" y="1600200"/>
            <a:ext cx="8289000" cy="485064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90000" rIns="90000" tIns="45000" bIns="45000" anchor="t">
            <a:noAutofit/>
          </a:bodyPr>
          <a:p>
            <a:pPr marL="34308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2" name="PlaceHolder 2"/>
          <p:cNvSpPr>
            <a:spLocks noGrp="1"/>
          </p:cNvSpPr>
          <p:nvPr>
            <p:ph type="title"/>
          </p:nvPr>
        </p:nvSpPr>
        <p:spPr>
          <a:xfrm>
            <a:off x="201240" y="-3600"/>
            <a:ext cx="8227080" cy="106920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90000" rIns="90000" tIns="45000" bIns="4500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</a:tabLst>
            </a:pPr>
            <a:r>
              <a:rPr b="0" lang="pt-BR" sz="4400" spc="-1" strike="noStrike">
                <a:solidFill>
                  <a:srgbClr val="ffffff"/>
                </a:solidFill>
                <a:latin typeface="Arial"/>
              </a:rPr>
              <a:t>4. Índices</a:t>
            </a: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3" name="Rectangle 6"/>
          <p:cNvSpPr/>
          <p:nvPr/>
        </p:nvSpPr>
        <p:spPr>
          <a:xfrm>
            <a:off x="206640" y="1916280"/>
            <a:ext cx="8766000" cy="280080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1" lang="pt-BR" sz="3000" spc="-1" strike="noStrike">
                <a:solidFill>
                  <a:srgbClr val="ffffff"/>
                </a:solidFill>
                <a:latin typeface="Calibri"/>
                <a:ea typeface="Calibri"/>
              </a:rPr>
              <a:t>Arrecadação da Saúde (15%):  </a:t>
            </a:r>
            <a:r>
              <a:rPr b="1" lang="pt-BR" sz="3000" spc="-1" strike="noStrike">
                <a:solidFill>
                  <a:srgbClr val="ffffff"/>
                </a:solidFill>
                <a:latin typeface="Calibri"/>
                <a:ea typeface="Calibri"/>
              </a:rPr>
              <a:t>	</a:t>
            </a:r>
            <a:r>
              <a:rPr b="1" lang="pt-BR" sz="3000" spc="-1" strike="noStrike">
                <a:solidFill>
                  <a:srgbClr val="ffffff"/>
                </a:solidFill>
                <a:latin typeface="Calibri"/>
                <a:ea typeface="Calibri"/>
              </a:rPr>
              <a:t>    R$ </a:t>
            </a:r>
            <a:r>
              <a:rPr b="1" lang="pt-BR" sz="2800" spc="-1" strike="noStrike">
                <a:solidFill>
                  <a:srgbClr val="ffffff"/>
                </a:solidFill>
                <a:latin typeface="Calibri"/>
                <a:ea typeface="Calibri"/>
              </a:rPr>
              <a:t>14.466.267,59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pt-BR" sz="3000" spc="-1" strike="noStrike">
                <a:solidFill>
                  <a:srgbClr val="ffffff"/>
                </a:solidFill>
                <a:latin typeface="Calibri"/>
                <a:ea typeface="Calibri"/>
              </a:rPr>
              <a:t>Valor Aplicado na Saúde (liquidado): R$ </a:t>
            </a:r>
            <a:r>
              <a:rPr b="1" lang="pt-BR" sz="2800" spc="-1" strike="noStrike">
                <a:solidFill>
                  <a:srgbClr val="ffffff"/>
                </a:solidFill>
                <a:latin typeface="Calibri"/>
                <a:ea typeface="Calibri"/>
              </a:rPr>
              <a:t>24.167.837,47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pt-BR" sz="3200" spc="-1" strike="noStrike">
                <a:solidFill>
                  <a:srgbClr val="ffffff"/>
                </a:solidFill>
                <a:latin typeface="Arial"/>
                <a:ea typeface="Calibri"/>
              </a:rPr>
              <a:t>Índice de Investimento: </a:t>
            </a:r>
            <a:r>
              <a:rPr b="1" lang="pt-BR" sz="3000" spc="-1" strike="noStrike">
                <a:solidFill>
                  <a:srgbClr val="ffffff"/>
                </a:solidFill>
                <a:latin typeface="Calibri"/>
                <a:ea typeface="Calibri"/>
              </a:rPr>
              <a:t>	</a:t>
            </a:r>
            <a:r>
              <a:rPr b="1" lang="pt-BR" sz="3000" spc="-1" strike="noStrike">
                <a:solidFill>
                  <a:srgbClr val="ffffff"/>
                </a:solidFill>
                <a:latin typeface="Calibri"/>
                <a:ea typeface="Calibri"/>
              </a:rPr>
              <a:t>	</a:t>
            </a:r>
            <a:r>
              <a:rPr b="1" lang="pt-BR" sz="3000" spc="-1" strike="noStrike">
                <a:solidFill>
                  <a:srgbClr val="ffffff"/>
                </a:solidFill>
                <a:latin typeface="Calibri"/>
                <a:ea typeface="Calibri"/>
              </a:rPr>
              <a:t>      25,06%</a:t>
            </a:r>
            <a:endParaRPr b="0" lang="pt-BR" sz="3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3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ransition spd="slow">
    <p:wedge/>
  </p:transition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PlaceHolder 1"/>
          <p:cNvSpPr>
            <a:spLocks noGrp="1"/>
          </p:cNvSpPr>
          <p:nvPr>
            <p:ph/>
          </p:nvPr>
        </p:nvSpPr>
        <p:spPr>
          <a:xfrm>
            <a:off x="457200" y="1600200"/>
            <a:ext cx="8289000" cy="485064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90000" rIns="90000" tIns="45000" bIns="45000" anchor="t">
            <a:noAutofit/>
          </a:bodyPr>
          <a:p>
            <a:pPr marL="34308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5" name="PlaceHolder 2"/>
          <p:cNvSpPr>
            <a:spLocks noGrp="1"/>
          </p:cNvSpPr>
          <p:nvPr>
            <p:ph type="title"/>
          </p:nvPr>
        </p:nvSpPr>
        <p:spPr>
          <a:xfrm>
            <a:off x="0" y="54000"/>
            <a:ext cx="8227080" cy="106920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90000" rIns="90000" tIns="45000" bIns="4500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</a:tabLst>
            </a:pPr>
            <a:r>
              <a:rPr b="0" lang="pt-BR" sz="4400" spc="-1" strike="noStrike">
                <a:solidFill>
                  <a:srgbClr val="ffffff"/>
                </a:solidFill>
                <a:latin typeface="Arial"/>
              </a:rPr>
              <a:t>4. Índices</a:t>
            </a: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6" name="Rectangle 6"/>
          <p:cNvSpPr/>
          <p:nvPr/>
        </p:nvSpPr>
        <p:spPr>
          <a:xfrm>
            <a:off x="308520" y="1916280"/>
            <a:ext cx="8723880" cy="462888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1" lang="pt-BR" sz="3000" spc="-1" strike="noStrike">
                <a:solidFill>
                  <a:srgbClr val="ffffff"/>
                </a:solidFill>
                <a:latin typeface="Calibri"/>
                <a:ea typeface="Calibri"/>
              </a:rPr>
              <a:t>Despesa com pessoal:    R$ </a:t>
            </a:r>
            <a:r>
              <a:rPr b="1" lang="pt-BR" sz="3200" spc="-1" strike="noStrike">
                <a:solidFill>
                  <a:srgbClr val="ffffff"/>
                </a:solidFill>
                <a:latin typeface="Calibri"/>
                <a:ea typeface="Calibri"/>
              </a:rPr>
              <a:t>61.460.029,40</a:t>
            </a: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pt-BR" sz="3000" spc="-1" strike="noStrike">
                <a:solidFill>
                  <a:srgbClr val="ffffff"/>
                </a:solidFill>
                <a:latin typeface="Calibri"/>
                <a:ea typeface="Calibri"/>
              </a:rPr>
              <a:t>Receita Corrente líquida   R$ </a:t>
            </a:r>
            <a:r>
              <a:rPr b="1" lang="pt-BR" sz="3200" spc="-1" strike="noStrike">
                <a:solidFill>
                  <a:srgbClr val="ffffff"/>
                </a:solidFill>
                <a:latin typeface="Calibri"/>
                <a:ea typeface="Calibri"/>
              </a:rPr>
              <a:t>141.034.681,52</a:t>
            </a: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pt-BR" sz="3000" spc="-1" strike="noStrike">
                <a:solidFill>
                  <a:srgbClr val="ffffff"/>
                </a:solidFill>
                <a:latin typeface="Calibri"/>
                <a:ea typeface="Calibri"/>
              </a:rPr>
              <a:t>Índice de Pessoal (consolidado)</a:t>
            </a:r>
            <a:r>
              <a:rPr b="1" lang="pt-BR" sz="4000" spc="-1" strike="noStrike">
                <a:solidFill>
                  <a:srgbClr val="ffffff"/>
                </a:solidFill>
                <a:latin typeface="Calibri"/>
                <a:ea typeface="Calibri"/>
              </a:rPr>
              <a:t>:</a:t>
            </a:r>
            <a:r>
              <a:rPr b="1" lang="pt-BR" sz="4000" spc="-1" strike="noStrike">
                <a:solidFill>
                  <a:srgbClr val="ffffff"/>
                </a:solidFill>
                <a:latin typeface="Calibri"/>
                <a:ea typeface="Calibri"/>
              </a:rPr>
              <a:t>	</a:t>
            </a:r>
            <a:r>
              <a:rPr b="1" lang="pt-BR" sz="4000" spc="-1" strike="noStrike">
                <a:solidFill>
                  <a:srgbClr val="ffffff"/>
                </a:solidFill>
                <a:latin typeface="Calibri"/>
                <a:ea typeface="Calibri"/>
              </a:rPr>
              <a:t>	</a:t>
            </a:r>
            <a:r>
              <a:rPr b="1" lang="pt-BR" sz="3000" spc="-1" strike="noStrike">
                <a:solidFill>
                  <a:srgbClr val="ffffff"/>
                </a:solidFill>
                <a:latin typeface="Calibri"/>
                <a:ea typeface="Calibri"/>
              </a:rPr>
              <a:t>44,73%</a:t>
            </a:r>
            <a:endParaRPr b="0" lang="pt-BR" sz="3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pt-BR" sz="3000" spc="-1" strike="noStrike">
                <a:solidFill>
                  <a:srgbClr val="ffffff"/>
                </a:solidFill>
                <a:latin typeface="Calibri"/>
                <a:ea typeface="Calibri"/>
              </a:rPr>
              <a:t>Índice de Pessoal (executivo)</a:t>
            </a:r>
            <a:r>
              <a:rPr b="1" lang="pt-BR" sz="4000" spc="-1" strike="noStrike">
                <a:solidFill>
                  <a:srgbClr val="ffffff"/>
                </a:solidFill>
                <a:latin typeface="Calibri"/>
                <a:ea typeface="Calibri"/>
              </a:rPr>
              <a:t>:</a:t>
            </a:r>
            <a:r>
              <a:rPr b="1" lang="pt-BR" sz="4000" spc="-1" strike="noStrike">
                <a:solidFill>
                  <a:srgbClr val="ffffff"/>
                </a:solidFill>
                <a:latin typeface="Calibri"/>
                <a:ea typeface="Calibri"/>
              </a:rPr>
              <a:t>	</a:t>
            </a:r>
            <a:r>
              <a:rPr b="1" lang="pt-BR" sz="4000" spc="-1" strike="noStrike">
                <a:solidFill>
                  <a:srgbClr val="ffffff"/>
                </a:solidFill>
                <a:latin typeface="Calibri"/>
                <a:ea typeface="Calibri"/>
              </a:rPr>
              <a:t>	</a:t>
            </a:r>
            <a:r>
              <a:rPr b="1" lang="pt-BR" sz="3000" spc="-1" strike="noStrike">
                <a:solidFill>
                  <a:srgbClr val="ffffff"/>
                </a:solidFill>
                <a:latin typeface="Calibri"/>
                <a:ea typeface="Calibri"/>
              </a:rPr>
              <a:t>43,58%</a:t>
            </a:r>
            <a:endParaRPr b="0" lang="pt-BR" sz="3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3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3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3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ransition spd="slow">
    <p:wedg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666699"/>
      </a:dk2>
      <a:lt2>
        <a:srgbClr val="ffffff"/>
      </a:lt2>
      <a:accent1>
        <a:srgbClr val="60597b"/>
      </a:accent1>
      <a:accent2>
        <a:srgbClr val="6666ff"/>
      </a:accent2>
      <a:accent3>
        <a:srgbClr val="b8b8ca"/>
      </a:accent3>
      <a:accent4>
        <a:srgbClr val="dadada"/>
      </a:accent4>
      <a:accent5>
        <a:srgbClr val="b6b5bf"/>
      </a:accent5>
      <a:accent6>
        <a:srgbClr val="5c5ce7"/>
      </a:accent6>
      <a:hlink>
        <a:srgbClr val="99ccff"/>
      </a:hlink>
      <a:folHlink>
        <a:srgbClr val="ffff99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666699"/>
      </a:dk2>
      <a:lt2>
        <a:srgbClr val="ffffff"/>
      </a:lt2>
      <a:accent1>
        <a:srgbClr val="60597b"/>
      </a:accent1>
      <a:accent2>
        <a:srgbClr val="6666ff"/>
      </a:accent2>
      <a:accent3>
        <a:srgbClr val="b8b8ca"/>
      </a:accent3>
      <a:accent4>
        <a:srgbClr val="dadada"/>
      </a:accent4>
      <a:accent5>
        <a:srgbClr val="b6b5bf"/>
      </a:accent5>
      <a:accent6>
        <a:srgbClr val="5c5ce7"/>
      </a:accent6>
      <a:hlink>
        <a:srgbClr val="99ccff"/>
      </a:hlink>
      <a:folHlink>
        <a:srgbClr val="ffff99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666699"/>
      </a:dk2>
      <a:lt2>
        <a:srgbClr val="ffffff"/>
      </a:lt2>
      <a:accent1>
        <a:srgbClr val="60597b"/>
      </a:accent1>
      <a:accent2>
        <a:srgbClr val="6666ff"/>
      </a:accent2>
      <a:accent3>
        <a:srgbClr val="b8b8ca"/>
      </a:accent3>
      <a:accent4>
        <a:srgbClr val="dadada"/>
      </a:accent4>
      <a:accent5>
        <a:srgbClr val="b6b5bf"/>
      </a:accent5>
      <a:accent6>
        <a:srgbClr val="5c5ce7"/>
      </a:accent6>
      <a:hlink>
        <a:srgbClr val="99ccff"/>
      </a:hlink>
      <a:folHlink>
        <a:srgbClr val="ffff99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2112</TotalTime>
  <Application>LibreOffice/7.4.2.3$Windows_X86_64 LibreOffice_project/382eef1f22670f7f4118c8c2dd222ec7ad009daf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2024-02-21T12:05:00Z</dcterms:created>
  <dc:creator>Wilma Figueiredo</dc:creator>
  <dc:description/>
  <dc:language>pt-BR</dc:language>
  <cp:lastModifiedBy/>
  <cp:lastPrinted>2025-02-17T08:28:00Z</cp:lastPrinted>
  <dcterms:modified xsi:type="dcterms:W3CDTF">2025-02-24T15:26:12Z</dcterms:modified>
  <cp:revision>90</cp:revision>
  <dc:subject/>
  <dc:title>Slide 1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A84651DF73594031B6F97FA184169204_13</vt:lpwstr>
  </property>
  <property fmtid="{D5CDD505-2E9C-101B-9397-08002B2CF9AE}" pid="3" name="KSOProductBuildVer">
    <vt:lpwstr>1046-12.2.0.16909</vt:lpwstr>
  </property>
  <property fmtid="{D5CDD505-2E9C-101B-9397-08002B2CF9AE}" pid="4" name="PresentationFormat">
    <vt:lpwstr>Apresentação na tela (4:3)</vt:lpwstr>
  </property>
  <property fmtid="{D5CDD505-2E9C-101B-9397-08002B2CF9AE}" pid="5" name="Slides">
    <vt:i4>12</vt:i4>
  </property>
</Properties>
</file>