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_rels/slideLayout3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8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50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51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8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9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96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01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02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03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3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3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3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4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4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4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48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5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5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5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5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55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7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7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7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7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8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8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8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8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8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8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9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9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9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9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9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9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9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9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20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0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20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20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20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20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20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Group 1"/>
          <p:cNvGrpSpPr/>
          <p:nvPr/>
        </p:nvGrpSpPr>
        <p:grpSpPr>
          <a:xfrm>
            <a:off x="-8640" y="-8640"/>
            <a:ext cx="9169560" cy="6874920"/>
            <a:chOff x="-8640" y="-8640"/>
            <a:chExt cx="9169560" cy="6874920"/>
          </a:xfrm>
        </p:grpSpPr>
        <p:sp>
          <p:nvSpPr>
            <p:cNvPr id="1" name="CustomShape 2"/>
            <p:cNvSpPr/>
            <p:nvPr/>
          </p:nvSpPr>
          <p:spPr>
            <a:xfrm>
              <a:off x="-8640" y="4013280"/>
              <a:ext cx="456840" cy="2853000"/>
            </a:xfrm>
            <a:custGeom>
              <a:avLst/>
              <a:gdLst/>
              <a:ah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2" name="Line 3"/>
            <p:cNvSpPr/>
            <p:nvPr/>
          </p:nvSpPr>
          <p:spPr>
            <a:xfrm flipV="1">
              <a:off x="5130720" y="4175280"/>
              <a:ext cx="4022280" cy="2682720"/>
            </a:xfrm>
            <a:prstGeom prst="line">
              <a:avLst/>
            </a:prstGeom>
            <a:ln cap="rnd" w="9525">
              <a:solidFill>
                <a:schemeClr val="bg1">
                  <a:lumMod val="85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3" name="Line 4"/>
            <p:cNvSpPr/>
            <p:nvPr/>
          </p:nvSpPr>
          <p:spPr>
            <a:xfrm>
              <a:off x="7042680" y="0"/>
              <a:ext cx="1218960" cy="6858000"/>
            </a:xfrm>
            <a:prstGeom prst="line">
              <a:avLst/>
            </a:prstGeom>
            <a:ln cap="rnd" w="9525">
              <a:solidFill>
                <a:schemeClr val="bg1">
                  <a:lumMod val="75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4" name="CustomShape 5"/>
            <p:cNvSpPr/>
            <p:nvPr/>
          </p:nvSpPr>
          <p:spPr>
            <a:xfrm>
              <a:off x="6891840" y="0"/>
              <a:ext cx="2269080" cy="6866280"/>
            </a:xfrm>
            <a:custGeom>
              <a:avLst/>
              <a:gdLst/>
              <a:ah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5" name="CustomShape 6"/>
            <p:cNvSpPr/>
            <p:nvPr/>
          </p:nvSpPr>
          <p:spPr>
            <a:xfrm>
              <a:off x="7205040" y="-8640"/>
              <a:ext cx="1947960" cy="6866280"/>
            </a:xfrm>
            <a:custGeom>
              <a:avLst/>
              <a:gdLst/>
              <a:ah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" name="CustomShape 7"/>
            <p:cNvSpPr/>
            <p:nvPr/>
          </p:nvSpPr>
          <p:spPr>
            <a:xfrm>
              <a:off x="6638040" y="3920040"/>
              <a:ext cx="2513160" cy="2937600"/>
            </a:xfrm>
            <a:custGeom>
              <a:avLst/>
              <a:gdLst/>
              <a:ah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7" name="CustomShape 8"/>
            <p:cNvSpPr/>
            <p:nvPr/>
          </p:nvSpPr>
          <p:spPr>
            <a:xfrm>
              <a:off x="7010280" y="-8640"/>
              <a:ext cx="2142360" cy="6866280"/>
            </a:xfrm>
            <a:custGeom>
              <a:avLst/>
              <a:gdLst/>
              <a:ah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8" name="CustomShape 9"/>
            <p:cNvSpPr/>
            <p:nvPr/>
          </p:nvSpPr>
          <p:spPr>
            <a:xfrm>
              <a:off x="8295840" y="-8640"/>
              <a:ext cx="857160" cy="6866280"/>
            </a:xfrm>
            <a:custGeom>
              <a:avLst/>
              <a:gdLst/>
              <a:ah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9" name="CustomShape 10"/>
            <p:cNvSpPr/>
            <p:nvPr/>
          </p:nvSpPr>
          <p:spPr>
            <a:xfrm>
              <a:off x="8077320" y="-8640"/>
              <a:ext cx="1066320" cy="6866280"/>
            </a:xfrm>
            <a:custGeom>
              <a:avLst/>
              <a:gdLst/>
              <a:ah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0" name="CustomShape 11"/>
            <p:cNvSpPr/>
            <p:nvPr/>
          </p:nvSpPr>
          <p:spPr>
            <a:xfrm>
              <a:off x="8060400" y="4893840"/>
              <a:ext cx="1093680" cy="1963800"/>
            </a:xfrm>
            <a:custGeom>
              <a:avLst/>
              <a:gdLst/>
              <a:ah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11" name="PlaceHolder 12"/>
          <p:cNvSpPr>
            <a:spLocks noGrp="1"/>
          </p:cNvSpPr>
          <p:nvPr>
            <p:ph type="dt"/>
          </p:nvPr>
        </p:nvSpPr>
        <p:spPr>
          <a:xfrm>
            <a:off x="5405400" y="6041520"/>
            <a:ext cx="68364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08394F77-3651-4C7D-9E4C-4CC060811E2B}" type="datetime">
              <a:rPr b="0" lang="en-US" sz="900" spc="-1" strike="noStrike">
                <a:solidFill>
                  <a:srgbClr val="8b8b8b"/>
                </a:solidFill>
                <a:latin typeface="Trebuchet MS"/>
              </a:rPr>
              <a:t>5/27/21</a:t>
            </a:fld>
            <a:endParaRPr b="0" lang="pt-BR" sz="900" spc="-1" strike="noStrike">
              <a:latin typeface="Times New Roman"/>
            </a:endParaRPr>
          </a:p>
        </p:txBody>
      </p:sp>
      <p:sp>
        <p:nvSpPr>
          <p:cNvPr id="12" name="PlaceHolder 13"/>
          <p:cNvSpPr>
            <a:spLocks noGrp="1"/>
          </p:cNvSpPr>
          <p:nvPr>
            <p:ph type="ftr"/>
          </p:nvPr>
        </p:nvSpPr>
        <p:spPr>
          <a:xfrm>
            <a:off x="609480" y="6041520"/>
            <a:ext cx="462276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pt-BR" sz="2400" spc="-1" strike="noStrike">
              <a:latin typeface="Times New Roman"/>
            </a:endParaRPr>
          </a:p>
        </p:txBody>
      </p:sp>
      <p:sp>
        <p:nvSpPr>
          <p:cNvPr id="13" name="PlaceHolder 14"/>
          <p:cNvSpPr>
            <a:spLocks noGrp="1"/>
          </p:cNvSpPr>
          <p:nvPr>
            <p:ph type="sldNum"/>
          </p:nvPr>
        </p:nvSpPr>
        <p:spPr>
          <a:xfrm>
            <a:off x="6444720" y="6041520"/>
            <a:ext cx="51228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90DD18D7-6437-4B6D-8363-D936D4179C86}" type="slidenum">
              <a:rPr b="0" lang="en-US" sz="900" spc="-1" strike="noStrike">
                <a:solidFill>
                  <a:srgbClr val="90c226"/>
                </a:solidFill>
                <a:latin typeface="Trebuchet MS"/>
              </a:rPr>
              <a:t>&lt;número&gt;</a:t>
            </a:fld>
            <a:endParaRPr b="0" lang="pt-BR" sz="900" spc="-1" strike="noStrike">
              <a:latin typeface="Times New Roman"/>
            </a:endParaRPr>
          </a:p>
        </p:txBody>
      </p:sp>
      <p:sp>
        <p:nvSpPr>
          <p:cNvPr id="14" name="PlaceHolder 15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pt-BR" sz="1800" spc="-1" strike="noStrike">
                <a:solidFill>
                  <a:srgbClr val="000000"/>
                </a:solidFill>
                <a:latin typeface="Trebuchet MS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5" name="PlaceHolder 16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404040"/>
                </a:solidFill>
                <a:latin typeface="Trebuchet MS"/>
              </a:rPr>
              <a:t>Clique para editar o formato do texto da estrutura de tópicos</a:t>
            </a:r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400" spc="-1" strike="noStrike">
                <a:solidFill>
                  <a:srgbClr val="404040"/>
                </a:solidFill>
                <a:latin typeface="Trebuchet MS"/>
              </a:rPr>
              <a:t>2.º nível da estrutura de tópicos</a:t>
            </a:r>
            <a:endParaRPr b="0" lang="pt-BR" sz="1400" spc="-1" strike="noStrike">
              <a:solidFill>
                <a:srgbClr val="404040"/>
              </a:solidFill>
              <a:latin typeface="Trebuchet MS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200" spc="-1" strike="noStrike">
                <a:solidFill>
                  <a:srgbClr val="404040"/>
                </a:solidFill>
                <a:latin typeface="Trebuchet MS"/>
              </a:rPr>
              <a:t>3.º nível da estrutura de tópicos</a:t>
            </a:r>
            <a:endParaRPr b="0" lang="pt-BR" sz="1200" spc="-1" strike="noStrike">
              <a:solidFill>
                <a:srgbClr val="404040"/>
              </a:solidFill>
              <a:latin typeface="Trebuchet MS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200" spc="-1" strike="noStrike">
                <a:solidFill>
                  <a:srgbClr val="404040"/>
                </a:solidFill>
                <a:latin typeface="Trebuchet MS"/>
              </a:rPr>
              <a:t>4.º nível da estrutura de tópicos</a:t>
            </a:r>
            <a:endParaRPr b="0" lang="pt-BR" sz="1200" spc="-1" strike="noStrike">
              <a:solidFill>
                <a:srgbClr val="404040"/>
              </a:solidFill>
              <a:latin typeface="Trebuchet MS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404040"/>
                </a:solidFill>
                <a:latin typeface="Trebuchet MS"/>
              </a:rPr>
              <a:t>5.º nível da estrutura de tópicos</a:t>
            </a:r>
            <a:endParaRPr b="0" lang="pt-BR" sz="2000" spc="-1" strike="noStrike">
              <a:solidFill>
                <a:srgbClr val="404040"/>
              </a:solidFill>
              <a:latin typeface="Trebuchet MS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404040"/>
                </a:solidFill>
                <a:latin typeface="Trebuchet MS"/>
              </a:rPr>
              <a:t>6.º nível da estrutura de tópicos</a:t>
            </a:r>
            <a:endParaRPr b="0" lang="pt-BR" sz="2000" spc="-1" strike="noStrike">
              <a:solidFill>
                <a:srgbClr val="404040"/>
              </a:solidFill>
              <a:latin typeface="Trebuchet MS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404040"/>
                </a:solidFill>
                <a:latin typeface="Trebuchet MS"/>
              </a:rPr>
              <a:t>7.º nível da estrutura de tópicos</a:t>
            </a:r>
            <a:endParaRPr b="0" lang="pt-BR" sz="20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Group 1"/>
          <p:cNvGrpSpPr/>
          <p:nvPr/>
        </p:nvGrpSpPr>
        <p:grpSpPr>
          <a:xfrm>
            <a:off x="-8640" y="-8640"/>
            <a:ext cx="9169560" cy="6874920"/>
            <a:chOff x="-8640" y="-8640"/>
            <a:chExt cx="9169560" cy="6874920"/>
          </a:xfrm>
        </p:grpSpPr>
        <p:sp>
          <p:nvSpPr>
            <p:cNvPr id="53" name="CustomShape 2"/>
            <p:cNvSpPr/>
            <p:nvPr/>
          </p:nvSpPr>
          <p:spPr>
            <a:xfrm>
              <a:off x="-8640" y="4013280"/>
              <a:ext cx="456840" cy="2853000"/>
            </a:xfrm>
            <a:custGeom>
              <a:avLst/>
              <a:gdLst/>
              <a:ah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54" name="Line 3"/>
            <p:cNvSpPr/>
            <p:nvPr/>
          </p:nvSpPr>
          <p:spPr>
            <a:xfrm flipV="1">
              <a:off x="5130720" y="4175280"/>
              <a:ext cx="4022280" cy="2682720"/>
            </a:xfrm>
            <a:prstGeom prst="line">
              <a:avLst/>
            </a:prstGeom>
            <a:ln cap="rnd" w="9525">
              <a:solidFill>
                <a:schemeClr val="bg1">
                  <a:lumMod val="85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55" name="Line 4"/>
            <p:cNvSpPr/>
            <p:nvPr/>
          </p:nvSpPr>
          <p:spPr>
            <a:xfrm>
              <a:off x="7042680" y="0"/>
              <a:ext cx="1218960" cy="6858000"/>
            </a:xfrm>
            <a:prstGeom prst="line">
              <a:avLst/>
            </a:prstGeom>
            <a:ln cap="rnd" w="9525">
              <a:solidFill>
                <a:schemeClr val="bg1">
                  <a:lumMod val="75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56" name="CustomShape 5"/>
            <p:cNvSpPr/>
            <p:nvPr/>
          </p:nvSpPr>
          <p:spPr>
            <a:xfrm>
              <a:off x="6891840" y="0"/>
              <a:ext cx="2269080" cy="6866280"/>
            </a:xfrm>
            <a:custGeom>
              <a:avLst/>
              <a:gdLst/>
              <a:ah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57" name="CustomShape 6"/>
            <p:cNvSpPr/>
            <p:nvPr/>
          </p:nvSpPr>
          <p:spPr>
            <a:xfrm>
              <a:off x="7205040" y="-8640"/>
              <a:ext cx="1947960" cy="6866280"/>
            </a:xfrm>
            <a:custGeom>
              <a:avLst/>
              <a:gdLst/>
              <a:ah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58" name="CustomShape 7"/>
            <p:cNvSpPr/>
            <p:nvPr/>
          </p:nvSpPr>
          <p:spPr>
            <a:xfrm>
              <a:off x="6638040" y="3920040"/>
              <a:ext cx="2513160" cy="2937600"/>
            </a:xfrm>
            <a:custGeom>
              <a:avLst/>
              <a:gdLst/>
              <a:ah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59" name="CustomShape 8"/>
            <p:cNvSpPr/>
            <p:nvPr/>
          </p:nvSpPr>
          <p:spPr>
            <a:xfrm>
              <a:off x="7010280" y="-8640"/>
              <a:ext cx="2142360" cy="6866280"/>
            </a:xfrm>
            <a:custGeom>
              <a:avLst/>
              <a:gdLst/>
              <a:ah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0" name="CustomShape 9"/>
            <p:cNvSpPr/>
            <p:nvPr/>
          </p:nvSpPr>
          <p:spPr>
            <a:xfrm>
              <a:off x="8295840" y="-8640"/>
              <a:ext cx="857160" cy="6866280"/>
            </a:xfrm>
            <a:custGeom>
              <a:avLst/>
              <a:gdLst/>
              <a:ah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1" name="CustomShape 10"/>
            <p:cNvSpPr/>
            <p:nvPr/>
          </p:nvSpPr>
          <p:spPr>
            <a:xfrm>
              <a:off x="8077320" y="-8640"/>
              <a:ext cx="1066320" cy="6866280"/>
            </a:xfrm>
            <a:custGeom>
              <a:avLst/>
              <a:gdLst/>
              <a:ah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2" name="CustomShape 11"/>
            <p:cNvSpPr/>
            <p:nvPr/>
          </p:nvSpPr>
          <p:spPr>
            <a:xfrm>
              <a:off x="8060400" y="4893840"/>
              <a:ext cx="1093680" cy="1963800"/>
            </a:xfrm>
            <a:custGeom>
              <a:avLst/>
              <a:gdLst/>
              <a:ah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63" name="PlaceHolder 12"/>
          <p:cNvSpPr>
            <a:spLocks noGrp="1"/>
          </p:cNvSpPr>
          <p:nvPr>
            <p:ph type="dt"/>
          </p:nvPr>
        </p:nvSpPr>
        <p:spPr>
          <a:xfrm>
            <a:off x="5405400" y="6041520"/>
            <a:ext cx="68364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36BBA779-1AF9-4018-BE0A-A3CBFDEC92CA}" type="datetime">
              <a:rPr b="0" lang="en-US" sz="900" spc="-1" strike="noStrike">
                <a:solidFill>
                  <a:srgbClr val="8b8b8b"/>
                </a:solidFill>
                <a:latin typeface="Trebuchet MS"/>
              </a:rPr>
              <a:t>5/27/21</a:t>
            </a:fld>
            <a:endParaRPr b="0" lang="pt-BR" sz="900" spc="-1" strike="noStrike">
              <a:latin typeface="Times New Roman"/>
            </a:endParaRPr>
          </a:p>
        </p:txBody>
      </p:sp>
      <p:sp>
        <p:nvSpPr>
          <p:cNvPr id="64" name="PlaceHolder 13"/>
          <p:cNvSpPr>
            <a:spLocks noGrp="1"/>
          </p:cNvSpPr>
          <p:nvPr>
            <p:ph type="ftr"/>
          </p:nvPr>
        </p:nvSpPr>
        <p:spPr>
          <a:xfrm>
            <a:off x="609480" y="6041520"/>
            <a:ext cx="462276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pt-BR" sz="2400" spc="-1" strike="noStrike">
              <a:latin typeface="Times New Roman"/>
            </a:endParaRPr>
          </a:p>
        </p:txBody>
      </p:sp>
      <p:sp>
        <p:nvSpPr>
          <p:cNvPr id="65" name="PlaceHolder 14"/>
          <p:cNvSpPr>
            <a:spLocks noGrp="1"/>
          </p:cNvSpPr>
          <p:nvPr>
            <p:ph type="sldNum"/>
          </p:nvPr>
        </p:nvSpPr>
        <p:spPr>
          <a:xfrm>
            <a:off x="6444720" y="6041520"/>
            <a:ext cx="51228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2F8FC4EA-A874-48F0-BD6B-AB4B1937FF6C}" type="slidenum">
              <a:rPr b="0" lang="en-US" sz="900" spc="-1" strike="noStrike">
                <a:solidFill>
                  <a:srgbClr val="90c226"/>
                </a:solidFill>
                <a:latin typeface="Trebuchet MS"/>
              </a:rPr>
              <a:t>&lt;número&gt;</a:t>
            </a:fld>
            <a:endParaRPr b="0" lang="pt-BR" sz="900" spc="-1" strike="noStrike">
              <a:latin typeface="Times New Roman"/>
            </a:endParaRPr>
          </a:p>
        </p:txBody>
      </p:sp>
      <p:sp>
        <p:nvSpPr>
          <p:cNvPr id="66" name="PlaceHolder 15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pt-BR" sz="1800" spc="-1" strike="noStrike">
                <a:solidFill>
                  <a:srgbClr val="000000"/>
                </a:solidFill>
                <a:latin typeface="Trebuchet MS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67" name="PlaceHolder 16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404040"/>
                </a:solidFill>
                <a:latin typeface="Trebuchet MS"/>
              </a:rPr>
              <a:t>Clique para editar o formato do texto da estrutura de tópicos</a:t>
            </a:r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400" spc="-1" strike="noStrike">
                <a:solidFill>
                  <a:srgbClr val="404040"/>
                </a:solidFill>
                <a:latin typeface="Trebuchet MS"/>
              </a:rPr>
              <a:t>2.º nível da estrutura de tópicos</a:t>
            </a:r>
            <a:endParaRPr b="0" lang="pt-BR" sz="1400" spc="-1" strike="noStrike">
              <a:solidFill>
                <a:srgbClr val="404040"/>
              </a:solidFill>
              <a:latin typeface="Trebuchet MS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200" spc="-1" strike="noStrike">
                <a:solidFill>
                  <a:srgbClr val="404040"/>
                </a:solidFill>
                <a:latin typeface="Trebuchet MS"/>
              </a:rPr>
              <a:t>3.º nível da estrutura de tópicos</a:t>
            </a:r>
            <a:endParaRPr b="0" lang="pt-BR" sz="1200" spc="-1" strike="noStrike">
              <a:solidFill>
                <a:srgbClr val="404040"/>
              </a:solidFill>
              <a:latin typeface="Trebuchet MS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200" spc="-1" strike="noStrike">
                <a:solidFill>
                  <a:srgbClr val="404040"/>
                </a:solidFill>
                <a:latin typeface="Trebuchet MS"/>
              </a:rPr>
              <a:t>4.º nível da estrutura de tópicos</a:t>
            </a:r>
            <a:endParaRPr b="0" lang="pt-BR" sz="1200" spc="-1" strike="noStrike">
              <a:solidFill>
                <a:srgbClr val="404040"/>
              </a:solidFill>
              <a:latin typeface="Trebuchet MS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404040"/>
                </a:solidFill>
                <a:latin typeface="Trebuchet MS"/>
              </a:rPr>
              <a:t>5.º nível da estrutura de tópicos</a:t>
            </a:r>
            <a:endParaRPr b="0" lang="pt-BR" sz="2000" spc="-1" strike="noStrike">
              <a:solidFill>
                <a:srgbClr val="404040"/>
              </a:solidFill>
              <a:latin typeface="Trebuchet MS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404040"/>
                </a:solidFill>
                <a:latin typeface="Trebuchet MS"/>
              </a:rPr>
              <a:t>6.º nível da estrutura de tópicos</a:t>
            </a:r>
            <a:endParaRPr b="0" lang="pt-BR" sz="2000" spc="-1" strike="noStrike">
              <a:solidFill>
                <a:srgbClr val="404040"/>
              </a:solidFill>
              <a:latin typeface="Trebuchet MS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404040"/>
                </a:solidFill>
                <a:latin typeface="Trebuchet MS"/>
              </a:rPr>
              <a:t>7.º nível da estrutura de tópicos</a:t>
            </a:r>
            <a:endParaRPr b="0" lang="pt-BR" sz="20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" name="Group 1"/>
          <p:cNvGrpSpPr/>
          <p:nvPr/>
        </p:nvGrpSpPr>
        <p:grpSpPr>
          <a:xfrm>
            <a:off x="-8640" y="-8640"/>
            <a:ext cx="9169560" cy="6874920"/>
            <a:chOff x="-8640" y="-8640"/>
            <a:chExt cx="9169560" cy="6874920"/>
          </a:xfrm>
        </p:grpSpPr>
        <p:sp>
          <p:nvSpPr>
            <p:cNvPr id="105" name="CustomShape 2"/>
            <p:cNvSpPr/>
            <p:nvPr/>
          </p:nvSpPr>
          <p:spPr>
            <a:xfrm>
              <a:off x="-8640" y="4013280"/>
              <a:ext cx="456840" cy="2853000"/>
            </a:xfrm>
            <a:custGeom>
              <a:avLst/>
              <a:gdLst/>
              <a:ah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06" name="Line 3"/>
            <p:cNvSpPr/>
            <p:nvPr/>
          </p:nvSpPr>
          <p:spPr>
            <a:xfrm flipV="1">
              <a:off x="5130720" y="4175280"/>
              <a:ext cx="4022280" cy="2682720"/>
            </a:xfrm>
            <a:prstGeom prst="line">
              <a:avLst/>
            </a:prstGeom>
            <a:ln cap="rnd" w="9525">
              <a:solidFill>
                <a:schemeClr val="bg1">
                  <a:lumMod val="85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07" name="Line 4"/>
            <p:cNvSpPr/>
            <p:nvPr/>
          </p:nvSpPr>
          <p:spPr>
            <a:xfrm>
              <a:off x="7042680" y="0"/>
              <a:ext cx="1218960" cy="6858000"/>
            </a:xfrm>
            <a:prstGeom prst="line">
              <a:avLst/>
            </a:prstGeom>
            <a:ln cap="rnd" w="9525">
              <a:solidFill>
                <a:schemeClr val="bg1">
                  <a:lumMod val="75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08" name="CustomShape 5"/>
            <p:cNvSpPr/>
            <p:nvPr/>
          </p:nvSpPr>
          <p:spPr>
            <a:xfrm>
              <a:off x="6891840" y="0"/>
              <a:ext cx="2269080" cy="6866280"/>
            </a:xfrm>
            <a:custGeom>
              <a:avLst/>
              <a:gdLst/>
              <a:ah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09" name="CustomShape 6"/>
            <p:cNvSpPr/>
            <p:nvPr/>
          </p:nvSpPr>
          <p:spPr>
            <a:xfrm>
              <a:off x="7205040" y="-8640"/>
              <a:ext cx="1947960" cy="6866280"/>
            </a:xfrm>
            <a:custGeom>
              <a:avLst/>
              <a:gdLst/>
              <a:ah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10" name="CustomShape 7"/>
            <p:cNvSpPr/>
            <p:nvPr/>
          </p:nvSpPr>
          <p:spPr>
            <a:xfrm>
              <a:off x="6638040" y="3920040"/>
              <a:ext cx="2513160" cy="2937600"/>
            </a:xfrm>
            <a:custGeom>
              <a:avLst/>
              <a:gdLst/>
              <a:ah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11" name="CustomShape 8"/>
            <p:cNvSpPr/>
            <p:nvPr/>
          </p:nvSpPr>
          <p:spPr>
            <a:xfrm>
              <a:off x="7010280" y="-8640"/>
              <a:ext cx="2142360" cy="6866280"/>
            </a:xfrm>
            <a:custGeom>
              <a:avLst/>
              <a:gdLst/>
              <a:ah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12" name="CustomShape 9"/>
            <p:cNvSpPr/>
            <p:nvPr/>
          </p:nvSpPr>
          <p:spPr>
            <a:xfrm>
              <a:off x="8295840" y="-8640"/>
              <a:ext cx="857160" cy="6866280"/>
            </a:xfrm>
            <a:custGeom>
              <a:avLst/>
              <a:gdLst/>
              <a:ah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13" name="CustomShape 10"/>
            <p:cNvSpPr/>
            <p:nvPr/>
          </p:nvSpPr>
          <p:spPr>
            <a:xfrm>
              <a:off x="8077320" y="-8640"/>
              <a:ext cx="1066320" cy="6866280"/>
            </a:xfrm>
            <a:custGeom>
              <a:avLst/>
              <a:gdLst/>
              <a:ah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14" name="CustomShape 11"/>
            <p:cNvSpPr/>
            <p:nvPr/>
          </p:nvSpPr>
          <p:spPr>
            <a:xfrm>
              <a:off x="8060400" y="4893840"/>
              <a:ext cx="1093680" cy="1963800"/>
            </a:xfrm>
            <a:custGeom>
              <a:avLst/>
              <a:gdLst/>
              <a:ah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115" name="PlaceHolder 12"/>
          <p:cNvSpPr>
            <a:spLocks noGrp="1"/>
          </p:cNvSpPr>
          <p:nvPr>
            <p:ph type="dt"/>
          </p:nvPr>
        </p:nvSpPr>
        <p:spPr>
          <a:xfrm>
            <a:off x="5405400" y="6041520"/>
            <a:ext cx="68364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68111D97-9F8A-4D58-A222-F7FAF1A003EB}" type="datetime">
              <a:rPr b="0" lang="en-US" sz="900" spc="-1" strike="noStrike">
                <a:solidFill>
                  <a:srgbClr val="8b8b8b"/>
                </a:solidFill>
                <a:latin typeface="Trebuchet MS"/>
              </a:rPr>
              <a:t>5/27/21</a:t>
            </a:fld>
            <a:endParaRPr b="0" lang="pt-BR" sz="900" spc="-1" strike="noStrike">
              <a:latin typeface="Times New Roman"/>
            </a:endParaRPr>
          </a:p>
        </p:txBody>
      </p:sp>
      <p:sp>
        <p:nvSpPr>
          <p:cNvPr id="116" name="PlaceHolder 13"/>
          <p:cNvSpPr>
            <a:spLocks noGrp="1"/>
          </p:cNvSpPr>
          <p:nvPr>
            <p:ph type="ftr"/>
          </p:nvPr>
        </p:nvSpPr>
        <p:spPr>
          <a:xfrm>
            <a:off x="609480" y="6041520"/>
            <a:ext cx="462276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pt-BR" sz="2400" spc="-1" strike="noStrike">
              <a:latin typeface="Times New Roman"/>
            </a:endParaRPr>
          </a:p>
        </p:txBody>
      </p:sp>
      <p:sp>
        <p:nvSpPr>
          <p:cNvPr id="117" name="PlaceHolder 14"/>
          <p:cNvSpPr>
            <a:spLocks noGrp="1"/>
          </p:cNvSpPr>
          <p:nvPr>
            <p:ph type="sldNum"/>
          </p:nvPr>
        </p:nvSpPr>
        <p:spPr>
          <a:xfrm>
            <a:off x="6444720" y="6041520"/>
            <a:ext cx="51228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46511131-4273-4504-B5CE-195D51FE3404}" type="slidenum">
              <a:rPr b="0" lang="en-US" sz="900" spc="-1" strike="noStrike">
                <a:solidFill>
                  <a:srgbClr val="90c226"/>
                </a:solidFill>
                <a:latin typeface="Trebuchet MS"/>
              </a:rPr>
              <a:t>&lt;número&gt;</a:t>
            </a:fld>
            <a:endParaRPr b="0" lang="pt-BR" sz="900" spc="-1" strike="noStrike">
              <a:latin typeface="Times New Roman"/>
            </a:endParaRPr>
          </a:p>
        </p:txBody>
      </p:sp>
      <p:sp>
        <p:nvSpPr>
          <p:cNvPr id="118" name="PlaceHolder 15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pt-BR" sz="1800" spc="-1" strike="noStrike">
                <a:solidFill>
                  <a:srgbClr val="000000"/>
                </a:solidFill>
                <a:latin typeface="Trebuchet MS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19" name="PlaceHolder 16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404040"/>
                </a:solidFill>
                <a:latin typeface="Trebuchet MS"/>
              </a:rPr>
              <a:t>Clique para editar o formato do texto da estrutura de tópicos</a:t>
            </a:r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400" spc="-1" strike="noStrike">
                <a:solidFill>
                  <a:srgbClr val="404040"/>
                </a:solidFill>
                <a:latin typeface="Trebuchet MS"/>
              </a:rPr>
              <a:t>2.º nível da estrutura de tópicos</a:t>
            </a:r>
            <a:endParaRPr b="0" lang="pt-BR" sz="1400" spc="-1" strike="noStrike">
              <a:solidFill>
                <a:srgbClr val="404040"/>
              </a:solidFill>
              <a:latin typeface="Trebuchet MS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200" spc="-1" strike="noStrike">
                <a:solidFill>
                  <a:srgbClr val="404040"/>
                </a:solidFill>
                <a:latin typeface="Trebuchet MS"/>
              </a:rPr>
              <a:t>3.º nível da estrutura de tópicos</a:t>
            </a:r>
            <a:endParaRPr b="0" lang="pt-BR" sz="1200" spc="-1" strike="noStrike">
              <a:solidFill>
                <a:srgbClr val="404040"/>
              </a:solidFill>
              <a:latin typeface="Trebuchet MS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200" spc="-1" strike="noStrike">
                <a:solidFill>
                  <a:srgbClr val="404040"/>
                </a:solidFill>
                <a:latin typeface="Trebuchet MS"/>
              </a:rPr>
              <a:t>4.º nível da estrutura de tópicos</a:t>
            </a:r>
            <a:endParaRPr b="0" lang="pt-BR" sz="1200" spc="-1" strike="noStrike">
              <a:solidFill>
                <a:srgbClr val="404040"/>
              </a:solidFill>
              <a:latin typeface="Trebuchet MS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404040"/>
                </a:solidFill>
                <a:latin typeface="Trebuchet MS"/>
              </a:rPr>
              <a:t>5.º nível da estrutura de tópicos</a:t>
            </a:r>
            <a:endParaRPr b="0" lang="pt-BR" sz="2000" spc="-1" strike="noStrike">
              <a:solidFill>
                <a:srgbClr val="404040"/>
              </a:solidFill>
              <a:latin typeface="Trebuchet MS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404040"/>
                </a:solidFill>
                <a:latin typeface="Trebuchet MS"/>
              </a:rPr>
              <a:t>6.º nível da estrutura de tópicos</a:t>
            </a:r>
            <a:endParaRPr b="0" lang="pt-BR" sz="2000" spc="-1" strike="noStrike">
              <a:solidFill>
                <a:srgbClr val="404040"/>
              </a:solidFill>
              <a:latin typeface="Trebuchet MS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404040"/>
                </a:solidFill>
                <a:latin typeface="Trebuchet MS"/>
              </a:rPr>
              <a:t>7.º nível da estrutura de tópicos</a:t>
            </a:r>
            <a:endParaRPr b="0" lang="pt-BR" sz="20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Group 1"/>
          <p:cNvGrpSpPr/>
          <p:nvPr/>
        </p:nvGrpSpPr>
        <p:grpSpPr>
          <a:xfrm>
            <a:off x="-8640" y="-8640"/>
            <a:ext cx="9169560" cy="6874920"/>
            <a:chOff x="-8640" y="-8640"/>
            <a:chExt cx="9169560" cy="6874920"/>
          </a:xfrm>
        </p:grpSpPr>
        <p:sp>
          <p:nvSpPr>
            <p:cNvPr id="157" name="CustomShape 2"/>
            <p:cNvSpPr/>
            <p:nvPr/>
          </p:nvSpPr>
          <p:spPr>
            <a:xfrm>
              <a:off x="-8640" y="4013280"/>
              <a:ext cx="456840" cy="2853000"/>
            </a:xfrm>
            <a:custGeom>
              <a:avLst/>
              <a:gdLst/>
              <a:ah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58" name="Line 3"/>
            <p:cNvSpPr/>
            <p:nvPr/>
          </p:nvSpPr>
          <p:spPr>
            <a:xfrm flipV="1">
              <a:off x="5130720" y="4175280"/>
              <a:ext cx="4022280" cy="2682720"/>
            </a:xfrm>
            <a:prstGeom prst="line">
              <a:avLst/>
            </a:prstGeom>
            <a:ln cap="rnd" w="9525">
              <a:solidFill>
                <a:schemeClr val="bg1">
                  <a:lumMod val="85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59" name="Line 4"/>
            <p:cNvSpPr/>
            <p:nvPr/>
          </p:nvSpPr>
          <p:spPr>
            <a:xfrm>
              <a:off x="7042680" y="0"/>
              <a:ext cx="1218960" cy="6858000"/>
            </a:xfrm>
            <a:prstGeom prst="line">
              <a:avLst/>
            </a:prstGeom>
            <a:ln cap="rnd" w="9525">
              <a:solidFill>
                <a:schemeClr val="bg1">
                  <a:lumMod val="75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60" name="CustomShape 5"/>
            <p:cNvSpPr/>
            <p:nvPr/>
          </p:nvSpPr>
          <p:spPr>
            <a:xfrm>
              <a:off x="6891840" y="0"/>
              <a:ext cx="2269080" cy="6866280"/>
            </a:xfrm>
            <a:custGeom>
              <a:avLst/>
              <a:gdLst/>
              <a:ah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61" name="CustomShape 6"/>
            <p:cNvSpPr/>
            <p:nvPr/>
          </p:nvSpPr>
          <p:spPr>
            <a:xfrm>
              <a:off x="7205040" y="-8640"/>
              <a:ext cx="1947960" cy="6866280"/>
            </a:xfrm>
            <a:custGeom>
              <a:avLst/>
              <a:gdLst/>
              <a:ah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62" name="CustomShape 7"/>
            <p:cNvSpPr/>
            <p:nvPr/>
          </p:nvSpPr>
          <p:spPr>
            <a:xfrm>
              <a:off x="6638040" y="3920040"/>
              <a:ext cx="2513160" cy="2937600"/>
            </a:xfrm>
            <a:custGeom>
              <a:avLst/>
              <a:gdLst/>
              <a:ah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63" name="CustomShape 8"/>
            <p:cNvSpPr/>
            <p:nvPr/>
          </p:nvSpPr>
          <p:spPr>
            <a:xfrm>
              <a:off x="7010280" y="-8640"/>
              <a:ext cx="2142360" cy="6866280"/>
            </a:xfrm>
            <a:custGeom>
              <a:avLst/>
              <a:gdLst/>
              <a:ah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64" name="CustomShape 9"/>
            <p:cNvSpPr/>
            <p:nvPr/>
          </p:nvSpPr>
          <p:spPr>
            <a:xfrm>
              <a:off x="8295840" y="-8640"/>
              <a:ext cx="857160" cy="6866280"/>
            </a:xfrm>
            <a:custGeom>
              <a:avLst/>
              <a:gdLst/>
              <a:ah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65" name="CustomShape 10"/>
            <p:cNvSpPr/>
            <p:nvPr/>
          </p:nvSpPr>
          <p:spPr>
            <a:xfrm>
              <a:off x="8077320" y="-8640"/>
              <a:ext cx="1066320" cy="6866280"/>
            </a:xfrm>
            <a:custGeom>
              <a:avLst/>
              <a:gdLst/>
              <a:ah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66" name="CustomShape 11"/>
            <p:cNvSpPr/>
            <p:nvPr/>
          </p:nvSpPr>
          <p:spPr>
            <a:xfrm>
              <a:off x="8060400" y="4893840"/>
              <a:ext cx="1093680" cy="1963800"/>
            </a:xfrm>
            <a:custGeom>
              <a:avLst/>
              <a:gdLst/>
              <a:ah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167" name="PlaceHolder 12"/>
          <p:cNvSpPr>
            <a:spLocks noGrp="1"/>
          </p:cNvSpPr>
          <p:nvPr>
            <p:ph type="title"/>
          </p:nvPr>
        </p:nvSpPr>
        <p:spPr>
          <a:xfrm>
            <a:off x="609480" y="609480"/>
            <a:ext cx="6347520" cy="1320480"/>
          </a:xfrm>
          <a:prstGeom prst="rect">
            <a:avLst/>
          </a:prstGeom>
        </p:spPr>
        <p:txBody>
          <a:bodyPr>
            <a:noAutofit/>
          </a:bodyPr>
          <a:p>
            <a:pPr>
              <a:lnSpc>
                <a:spcPct val="100000"/>
              </a:lnSpc>
            </a:pPr>
            <a:r>
              <a:rPr b="0" lang="pt-BR" sz="3600" spc="-1" strike="noStrike">
                <a:solidFill>
                  <a:srgbClr val="90c226"/>
                </a:solidFill>
                <a:latin typeface="Trebuchet MS"/>
              </a:rPr>
              <a:t>Clique para editar o título mestre</a:t>
            </a:r>
            <a:endParaRPr b="0" lang="pt-BR" sz="3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68" name="PlaceHolder 13"/>
          <p:cNvSpPr>
            <a:spLocks noGrp="1"/>
          </p:cNvSpPr>
          <p:nvPr>
            <p:ph type="dt"/>
          </p:nvPr>
        </p:nvSpPr>
        <p:spPr>
          <a:xfrm>
            <a:off x="5405400" y="6041520"/>
            <a:ext cx="68364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135F16CF-E6C1-41E8-9558-B9DD969EA738}" type="datetime">
              <a:rPr b="0" lang="en-US" sz="900" spc="-1" strike="noStrike">
                <a:solidFill>
                  <a:srgbClr val="8b8b8b"/>
                </a:solidFill>
                <a:latin typeface="Trebuchet MS"/>
              </a:rPr>
              <a:t>5/27/21</a:t>
            </a:fld>
            <a:endParaRPr b="0" lang="pt-BR" sz="900" spc="-1" strike="noStrike">
              <a:latin typeface="Times New Roman"/>
            </a:endParaRPr>
          </a:p>
        </p:txBody>
      </p:sp>
      <p:sp>
        <p:nvSpPr>
          <p:cNvPr id="169" name="PlaceHolder 14"/>
          <p:cNvSpPr>
            <a:spLocks noGrp="1"/>
          </p:cNvSpPr>
          <p:nvPr>
            <p:ph type="ftr"/>
          </p:nvPr>
        </p:nvSpPr>
        <p:spPr>
          <a:xfrm>
            <a:off x="609480" y="6041520"/>
            <a:ext cx="462276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pt-BR" sz="2400" spc="-1" strike="noStrike">
              <a:latin typeface="Times New Roman"/>
            </a:endParaRPr>
          </a:p>
        </p:txBody>
      </p:sp>
      <p:sp>
        <p:nvSpPr>
          <p:cNvPr id="170" name="PlaceHolder 15"/>
          <p:cNvSpPr>
            <a:spLocks noGrp="1"/>
          </p:cNvSpPr>
          <p:nvPr>
            <p:ph type="sldNum"/>
          </p:nvPr>
        </p:nvSpPr>
        <p:spPr>
          <a:xfrm>
            <a:off x="6444720" y="6041520"/>
            <a:ext cx="51228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FFD24237-0B37-4B7A-93D4-BA5287567E17}" type="slidenum">
              <a:rPr b="0" lang="en-US" sz="900" spc="-1" strike="noStrike">
                <a:solidFill>
                  <a:srgbClr val="90c226"/>
                </a:solidFill>
                <a:latin typeface="Trebuchet MS"/>
              </a:rPr>
              <a:t>&lt;número&gt;</a:t>
            </a:fld>
            <a:endParaRPr b="0" lang="pt-BR" sz="900" spc="-1" strike="noStrike">
              <a:latin typeface="Times New Roman"/>
            </a:endParaRPr>
          </a:p>
        </p:txBody>
      </p:sp>
      <p:sp>
        <p:nvSpPr>
          <p:cNvPr id="171" name="PlaceHolder 16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404040"/>
                </a:solidFill>
                <a:latin typeface="Trebuchet MS"/>
              </a:rPr>
              <a:t>Clique para editar o formato do texto da estrutura de tópicos</a:t>
            </a:r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400" spc="-1" strike="noStrike">
                <a:solidFill>
                  <a:srgbClr val="404040"/>
                </a:solidFill>
                <a:latin typeface="Trebuchet MS"/>
              </a:rPr>
              <a:t>2.º nível da estrutura de tópicos</a:t>
            </a:r>
            <a:endParaRPr b="0" lang="pt-BR" sz="1400" spc="-1" strike="noStrike">
              <a:solidFill>
                <a:srgbClr val="404040"/>
              </a:solidFill>
              <a:latin typeface="Trebuchet MS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200" spc="-1" strike="noStrike">
                <a:solidFill>
                  <a:srgbClr val="404040"/>
                </a:solidFill>
                <a:latin typeface="Trebuchet MS"/>
              </a:rPr>
              <a:t>3.º nível da estrutura de tópicos</a:t>
            </a:r>
            <a:endParaRPr b="0" lang="pt-BR" sz="1200" spc="-1" strike="noStrike">
              <a:solidFill>
                <a:srgbClr val="404040"/>
              </a:solidFill>
              <a:latin typeface="Trebuchet MS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200" spc="-1" strike="noStrike">
                <a:solidFill>
                  <a:srgbClr val="404040"/>
                </a:solidFill>
                <a:latin typeface="Trebuchet MS"/>
              </a:rPr>
              <a:t>4.º nível da estrutura de tópicos</a:t>
            </a:r>
            <a:endParaRPr b="0" lang="pt-BR" sz="1200" spc="-1" strike="noStrike">
              <a:solidFill>
                <a:srgbClr val="404040"/>
              </a:solidFill>
              <a:latin typeface="Trebuchet MS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404040"/>
                </a:solidFill>
                <a:latin typeface="Trebuchet MS"/>
              </a:rPr>
              <a:t>5.º nível da estrutura de tópicos</a:t>
            </a:r>
            <a:endParaRPr b="0" lang="pt-BR" sz="2000" spc="-1" strike="noStrike">
              <a:solidFill>
                <a:srgbClr val="404040"/>
              </a:solidFill>
              <a:latin typeface="Trebuchet MS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404040"/>
                </a:solidFill>
                <a:latin typeface="Trebuchet MS"/>
              </a:rPr>
              <a:t>6.º nível da estrutura de tópicos</a:t>
            </a:r>
            <a:endParaRPr b="0" lang="pt-BR" sz="2000" spc="-1" strike="noStrike">
              <a:solidFill>
                <a:srgbClr val="404040"/>
              </a:solidFill>
              <a:latin typeface="Trebuchet MS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404040"/>
                </a:solidFill>
                <a:latin typeface="Trebuchet MS"/>
              </a:rPr>
              <a:t>7.º nível da estrutura de tópicos</a:t>
            </a:r>
            <a:endParaRPr b="0" lang="pt-BR" sz="20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slideLayout" Target="../slideLayouts/slideLayout2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slideLayout" Target="../slideLayouts/slideLayout4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slideLayout" Target="../slideLayouts/slideLayout4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slideLayout" Target="../slideLayouts/slideLayout4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6.png"/><Relationship Id="rId2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7.png"/><Relationship Id="rId2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8.png"/><Relationship Id="rId2" Type="http://schemas.openxmlformats.org/officeDocument/2006/relationships/slideLayout" Target="../slideLayouts/slideLayout1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9.png"/><Relationship Id="rId2" Type="http://schemas.openxmlformats.org/officeDocument/2006/relationships/image" Target="../media/image20.png"/><Relationship Id="rId3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CustomShape 1"/>
          <p:cNvSpPr/>
          <p:nvPr/>
        </p:nvSpPr>
        <p:spPr>
          <a:xfrm>
            <a:off x="1364760" y="188640"/>
            <a:ext cx="5625720" cy="93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r>
              <a:rPr b="1" i="1" lang="pt-BR" sz="2800" spc="-1" strike="noStrike">
                <a:solidFill>
                  <a:srgbClr val="000000"/>
                </a:solidFill>
                <a:latin typeface="Calibri"/>
              </a:rPr>
              <a:t>Secretaria Municipal de Finanças </a:t>
            </a:r>
            <a:endParaRPr b="0" lang="pt-BR" sz="2800" spc="-1" strike="noStrike">
              <a:latin typeface="Arial"/>
            </a:endParaRPr>
          </a:p>
        </p:txBody>
      </p:sp>
      <p:sp>
        <p:nvSpPr>
          <p:cNvPr id="209" name="CustomShape 2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fld id="{F31C7DAD-190E-40A8-9465-0D0668FE7C6A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Arial"/>
            </a:endParaRPr>
          </a:p>
        </p:txBody>
      </p:sp>
      <p:sp>
        <p:nvSpPr>
          <p:cNvPr id="210" name="CustomShape 3"/>
          <p:cNvSpPr/>
          <p:nvPr/>
        </p:nvSpPr>
        <p:spPr>
          <a:xfrm>
            <a:off x="720" y="1397520"/>
            <a:ext cx="9142920" cy="452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algn="ctr">
              <a:lnSpc>
                <a:spcPct val="100000"/>
              </a:lnSpc>
              <a:spcBef>
                <a:spcPts val="799"/>
              </a:spcBef>
            </a:pPr>
            <a:endParaRPr b="0" lang="pt-BR" sz="18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</a:pPr>
            <a:r>
              <a:rPr b="1" lang="pt-BR" sz="4000" spc="-1" strike="noStrike">
                <a:solidFill>
                  <a:srgbClr val="1f497d"/>
                </a:solidFill>
                <a:latin typeface="Calibri"/>
              </a:rPr>
              <a:t>AUDIÊNCIA PÚBLICA </a:t>
            </a:r>
            <a:endParaRPr b="0" lang="pt-BR" sz="40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</a:pPr>
            <a:r>
              <a:rPr b="1" lang="pt-BR" sz="4000" spc="-1" strike="noStrike">
                <a:solidFill>
                  <a:srgbClr val="1f497d"/>
                </a:solidFill>
                <a:latin typeface="Calibri"/>
              </a:rPr>
              <a:t>AVALIAÇÃO DAS METAS FISCAIS</a:t>
            </a:r>
            <a:endParaRPr b="0" lang="pt-BR" sz="40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</a:pPr>
            <a:endParaRPr b="0" lang="pt-BR" sz="40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</a:pPr>
            <a:r>
              <a:rPr b="1" lang="pt-BR" sz="4000" spc="-1" strike="noStrike">
                <a:solidFill>
                  <a:srgbClr val="1f497d"/>
                </a:solidFill>
                <a:latin typeface="Calibri"/>
              </a:rPr>
              <a:t>1º QUADRIMESTRE DE 2021</a:t>
            </a:r>
            <a:endParaRPr b="0" lang="pt-BR" sz="40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60"/>
              </a:spcBef>
            </a:pPr>
            <a:endParaRPr b="0" lang="pt-BR" sz="400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519"/>
              </a:spcBef>
            </a:pPr>
            <a:endParaRPr b="0" lang="pt-BR" sz="40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19"/>
              </a:spcBef>
            </a:pPr>
            <a:endParaRPr b="0" lang="pt-BR" sz="4000" spc="-1" strike="noStrike">
              <a:latin typeface="Arial"/>
            </a:endParaRPr>
          </a:p>
        </p:txBody>
      </p:sp>
      <p:pic>
        <p:nvPicPr>
          <p:cNvPr id="211" name="Imagem 1" descr=""/>
          <p:cNvPicPr/>
          <p:nvPr/>
        </p:nvPicPr>
        <p:blipFill>
          <a:blip r:embed="rId1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CustomShape 1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7</a:t>
            </a:r>
            <a:endParaRPr b="0" lang="pt-BR" sz="1100" spc="-1" strike="noStrike">
              <a:latin typeface="Arial"/>
            </a:endParaRPr>
          </a:p>
        </p:txBody>
      </p:sp>
      <p:sp>
        <p:nvSpPr>
          <p:cNvPr id="245" name="CustomShape 2"/>
          <p:cNvSpPr/>
          <p:nvPr/>
        </p:nvSpPr>
        <p:spPr>
          <a:xfrm>
            <a:off x="251640" y="2205000"/>
            <a:ext cx="8497800" cy="302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just">
              <a:lnSpc>
                <a:spcPct val="100000"/>
              </a:lnSpc>
              <a:spcBef>
                <a:spcPts val="479"/>
              </a:spcBef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RESULTADO PRIMÁRIO</a:t>
            </a:r>
            <a:endParaRPr b="0" lang="pt-BR" sz="2400" spc="-1" strike="noStrike">
              <a:latin typeface="Arial"/>
            </a:endParaRPr>
          </a:p>
          <a:p>
            <a:pPr marL="71280" indent="-106920" algn="just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endParaRPr b="0" lang="pt-BR" sz="2400" spc="-1" strike="noStrike">
              <a:latin typeface="Arial"/>
            </a:endParaRPr>
          </a:p>
          <a:p>
            <a:pPr marL="71280" indent="-106920" algn="just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Indicador de solvência fiscal do setor público. </a:t>
            </a:r>
            <a:r>
              <a:rPr b="0" i="1" lang="pt-BR" sz="2400" spc="-1" strike="noStrike" u="sng">
                <a:solidFill>
                  <a:srgbClr val="000000"/>
                </a:solidFill>
                <a:uFillTx/>
                <a:latin typeface="Calibri"/>
                <a:ea typeface="DejaVu Sans"/>
              </a:rPr>
              <a:t>Confronto de Receitas e Despesas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, para verificação de compatibilidade, ou seja, </a:t>
            </a:r>
            <a:r>
              <a:rPr b="0" i="1" lang="pt-BR" sz="2400" spc="-1" strike="noStrike" u="sng">
                <a:solidFill>
                  <a:srgbClr val="000000"/>
                </a:solidFill>
                <a:uFillTx/>
                <a:latin typeface="Calibri"/>
                <a:ea typeface="DejaVu Sans"/>
              </a:rPr>
              <a:t>se não gastou mais do que arrecadou no período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, e se há equilíbrio no exercício. </a:t>
            </a:r>
            <a:endParaRPr b="0" lang="pt-BR" sz="2400" spc="-1" strike="noStrike">
              <a:latin typeface="Arial"/>
            </a:endParaRPr>
          </a:p>
        </p:txBody>
      </p:sp>
      <p:pic>
        <p:nvPicPr>
          <p:cNvPr id="246" name="Imagem 5" descr=""/>
          <p:cNvPicPr/>
          <p:nvPr/>
        </p:nvPicPr>
        <p:blipFill>
          <a:blip r:embed="rId1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  <p:sp>
        <p:nvSpPr>
          <p:cNvPr id="247" name="CustomShape 3"/>
          <p:cNvSpPr/>
          <p:nvPr/>
        </p:nvSpPr>
        <p:spPr>
          <a:xfrm>
            <a:off x="664920" y="188640"/>
            <a:ext cx="671652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AUDIÊNCIA PÚBLICA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1º Quadrimestre 2021</a:t>
            </a:r>
            <a:endParaRPr b="0" lang="pt-BR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CustomShape 1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8</a:t>
            </a:r>
            <a:endParaRPr b="0" lang="pt-BR" sz="1100" spc="-1" strike="noStrike">
              <a:latin typeface="Arial"/>
            </a:endParaRPr>
          </a:p>
        </p:txBody>
      </p:sp>
      <p:sp>
        <p:nvSpPr>
          <p:cNvPr id="249" name="CustomShape 2"/>
          <p:cNvSpPr/>
          <p:nvPr/>
        </p:nvSpPr>
        <p:spPr>
          <a:xfrm>
            <a:off x="323640" y="1485360"/>
            <a:ext cx="8279640" cy="410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just">
              <a:lnSpc>
                <a:spcPct val="100000"/>
              </a:lnSpc>
              <a:spcBef>
                <a:spcPts val="519"/>
              </a:spcBef>
            </a:pPr>
            <a:r>
              <a:rPr b="1" lang="pt-BR" sz="26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lang="pt-BR" sz="2600" spc="-1" strike="noStrike">
                <a:solidFill>
                  <a:srgbClr val="000000"/>
                </a:solidFill>
                <a:latin typeface="Calibri"/>
                <a:ea typeface="DejaVu Sans"/>
              </a:rPr>
              <a:t>RESULTADO PRIMÁRIO</a:t>
            </a:r>
            <a:endParaRPr b="0" lang="pt-BR" sz="2600" spc="-1" strike="noStrike">
              <a:latin typeface="Arial"/>
            </a:endParaRPr>
          </a:p>
          <a:p>
            <a:pPr marL="471600" indent="-106920" algn="just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endParaRPr b="0" lang="pt-BR" sz="2600" spc="-1" strike="noStrike">
              <a:latin typeface="Arial"/>
            </a:endParaRPr>
          </a:p>
          <a:p>
            <a:pPr marL="471600" indent="-106920" algn="just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pt-BR" sz="2600" spc="-1" strike="noStrike">
                <a:solidFill>
                  <a:srgbClr val="000000"/>
                </a:solidFill>
                <a:latin typeface="Calibri"/>
                <a:ea typeface="DejaVu Sans"/>
              </a:rPr>
              <a:t>Pode ser entendido como:</a:t>
            </a:r>
            <a:endParaRPr b="0" lang="pt-BR" sz="2600" spc="-1" strike="noStrike">
              <a:latin typeface="Arial"/>
            </a:endParaRPr>
          </a:p>
          <a:p>
            <a:pPr marL="343080" indent="-342000" algn="just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2600" spc="-1" strike="noStrike">
                <a:solidFill>
                  <a:srgbClr val="000000"/>
                </a:solidFill>
                <a:latin typeface="Calibri"/>
                <a:ea typeface="DejaVu Sans"/>
              </a:rPr>
              <a:t>Uma reserva para pagamento de juros da dívida, e;</a:t>
            </a:r>
            <a:endParaRPr b="0" lang="pt-BR" sz="2600" spc="-1" strike="noStrike">
              <a:latin typeface="Arial"/>
            </a:endParaRPr>
          </a:p>
          <a:p>
            <a:pPr marL="343080" indent="-342000" algn="just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2600" spc="-1" strike="noStrike">
                <a:solidFill>
                  <a:srgbClr val="000000"/>
                </a:solidFill>
                <a:latin typeface="Calibri"/>
                <a:ea typeface="DejaVu Sans"/>
              </a:rPr>
              <a:t>Quando o resultado é superior aos juros, serve para amortização da dívida, permitindo um aumento do resultado nominal. </a:t>
            </a:r>
            <a:endParaRPr b="0" lang="pt-BR" sz="2600" spc="-1" strike="noStrike">
              <a:latin typeface="Arial"/>
            </a:endParaRPr>
          </a:p>
        </p:txBody>
      </p:sp>
      <p:pic>
        <p:nvPicPr>
          <p:cNvPr id="250" name="Imagem 5" descr=""/>
          <p:cNvPicPr/>
          <p:nvPr/>
        </p:nvPicPr>
        <p:blipFill>
          <a:blip r:embed="rId1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  <p:sp>
        <p:nvSpPr>
          <p:cNvPr id="251" name="CustomShape 3"/>
          <p:cNvSpPr/>
          <p:nvPr/>
        </p:nvSpPr>
        <p:spPr>
          <a:xfrm>
            <a:off x="664920" y="188640"/>
            <a:ext cx="671652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AUDIÊNCIA PÚBLICA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1º Quadrimestre 2021</a:t>
            </a:r>
            <a:endParaRPr b="0" lang="pt-BR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CustomShape 1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11</a:t>
            </a:r>
            <a:endParaRPr b="0" lang="pt-BR" sz="1100" spc="-1" strike="noStrike">
              <a:latin typeface="Arial"/>
            </a:endParaRPr>
          </a:p>
        </p:txBody>
      </p:sp>
      <p:graphicFrame>
        <p:nvGraphicFramePr>
          <p:cNvPr id="253" name="Table 2"/>
          <p:cNvGraphicFramePr/>
          <p:nvPr/>
        </p:nvGraphicFramePr>
        <p:xfrm>
          <a:off x="683640" y="1917000"/>
          <a:ext cx="7632000" cy="2658960"/>
        </p:xfrm>
        <a:graphic>
          <a:graphicData uri="http://schemas.openxmlformats.org/drawingml/2006/table">
            <a:tbl>
              <a:tblPr/>
              <a:tblGrid>
                <a:gridCol w="5550840"/>
                <a:gridCol w="2081520"/>
              </a:tblGrid>
              <a:tr h="553320">
                <a:tc>
                  <a:txBody>
                    <a:bodyPr lIns="9360" rIns="93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Receitas Primárias Totais (+)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28.621.159,55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70160">
                <a:tc>
                  <a:txBody>
                    <a:bodyPr lIns="9360" rIns="93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Despesas primárias líquidas (-)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22.398.863,37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47760"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70160"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20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Resultado Primário</a:t>
                      </a:r>
                      <a:endParaRPr b="0" lang="pt-BR" sz="20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20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6.222.296,18</a:t>
                      </a:r>
                      <a:endParaRPr b="0" lang="pt-BR" sz="20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47760"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70160"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Meta Fixada na LDO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500.000,00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254" name="Imagem 5" descr=""/>
          <p:cNvPicPr/>
          <p:nvPr/>
        </p:nvPicPr>
        <p:blipFill>
          <a:blip r:embed="rId1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  <p:sp>
        <p:nvSpPr>
          <p:cNvPr id="255" name="CustomShape 3"/>
          <p:cNvSpPr/>
          <p:nvPr/>
        </p:nvSpPr>
        <p:spPr>
          <a:xfrm>
            <a:off x="664920" y="188640"/>
            <a:ext cx="671652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AUDIÊNCIA PÚBLICA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1º Quadrimestre 2021</a:t>
            </a:r>
            <a:endParaRPr b="0" lang="pt-BR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CustomShape 1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17</a:t>
            </a:r>
            <a:endParaRPr b="0" lang="pt-BR" sz="1100" spc="-1" strike="noStrike">
              <a:latin typeface="Arial"/>
            </a:endParaRPr>
          </a:p>
        </p:txBody>
      </p:sp>
      <p:sp>
        <p:nvSpPr>
          <p:cNvPr id="257" name="CustomShape 2"/>
          <p:cNvSpPr/>
          <p:nvPr/>
        </p:nvSpPr>
        <p:spPr>
          <a:xfrm>
            <a:off x="302760" y="1484640"/>
            <a:ext cx="8228520" cy="410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endParaRPr b="0" lang="pt-BR" sz="2400" spc="-1" strike="noStrike">
              <a:latin typeface="Arial"/>
            </a:endParaRPr>
          </a:p>
        </p:txBody>
      </p:sp>
      <p:pic>
        <p:nvPicPr>
          <p:cNvPr id="258" name="Imagem 5" descr=""/>
          <p:cNvPicPr/>
          <p:nvPr/>
        </p:nvPicPr>
        <p:blipFill>
          <a:blip r:embed="rId1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  <p:sp>
        <p:nvSpPr>
          <p:cNvPr id="259" name="CustomShape 3"/>
          <p:cNvSpPr/>
          <p:nvPr/>
        </p:nvSpPr>
        <p:spPr>
          <a:xfrm>
            <a:off x="664920" y="188640"/>
            <a:ext cx="671652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AUDIÊNCIA PÚBLICA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1º Quadrimestre 2021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260" name="CustomShape 4"/>
          <p:cNvSpPr/>
          <p:nvPr/>
        </p:nvSpPr>
        <p:spPr>
          <a:xfrm>
            <a:off x="561240" y="2057400"/>
            <a:ext cx="7668000" cy="365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just">
              <a:lnSpc>
                <a:spcPct val="100000"/>
              </a:lnSpc>
            </a:pP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Na confrontação  das Receitas Arrecadadas com as Despesas Pagas, apuraram-se valores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positivos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, ou seja, enquanto as receitas do período registraram a cifra de </a:t>
            </a:r>
            <a:br/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R$ 28.621.159,55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, as despesas contabilizaram  a  soma  de 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R$  22.398.863,37</a:t>
            </a: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proporcionando</a:t>
            </a:r>
            <a:r>
              <a:rPr b="0" lang="pt-BR" sz="1800" spc="-1" strike="noStrike">
                <a:solidFill>
                  <a:srgbClr val="ff0000"/>
                </a:solidFill>
                <a:latin typeface="Calibri"/>
                <a:ea typeface="Times New Roman"/>
              </a:rPr>
              <a:t>  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um 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superávit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 de 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R$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 </a:t>
            </a:r>
            <a:r>
              <a:rPr b="1" lang="pt-BR" sz="1800" spc="-1" strike="noStrike">
                <a:solidFill>
                  <a:srgbClr val="000000"/>
                </a:solidFill>
                <a:latin typeface="Arial"/>
                <a:ea typeface="Times New Roman"/>
              </a:rPr>
              <a:t>6.222.296,18</a:t>
            </a: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 </a:t>
            </a: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Os dados do Resultado Primário registraram até o quadrimestre o valor de </a:t>
            </a:r>
            <a:br/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R$  </a:t>
            </a:r>
            <a:r>
              <a:rPr b="1" lang="pt-BR" sz="1800" spc="-1" strike="noStrike">
                <a:solidFill>
                  <a:srgbClr val="000000"/>
                </a:solidFill>
                <a:latin typeface="Arial"/>
                <a:ea typeface="Times New Roman"/>
              </a:rPr>
              <a:t>6.222.296,18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, enquanto  que  a  previsão  da  LDO e de acordo com a programação financeira,   apontou  um  montante  de 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R$ 500.000,00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, ou seja, o valor apurado está 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acima 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da meta fixada.</a:t>
            </a: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CustomShape 1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17</a:t>
            </a:r>
            <a:endParaRPr b="0" lang="pt-BR" sz="1100" spc="-1" strike="noStrike">
              <a:latin typeface="Arial"/>
            </a:endParaRPr>
          </a:p>
        </p:txBody>
      </p:sp>
      <p:sp>
        <p:nvSpPr>
          <p:cNvPr id="262" name="CustomShape 2"/>
          <p:cNvSpPr/>
          <p:nvPr/>
        </p:nvSpPr>
        <p:spPr>
          <a:xfrm>
            <a:off x="302760" y="1484640"/>
            <a:ext cx="8228520" cy="410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  </a:t>
            </a:r>
            <a:r>
              <a:rPr b="1" lang="pt-BR" sz="1800" spc="-1" strike="noStrike">
                <a:solidFill>
                  <a:srgbClr val="000000"/>
                </a:solidFill>
                <a:latin typeface="Trebuchet MS"/>
                <a:ea typeface="DejaVu Sans"/>
              </a:rPr>
              <a:t>RISCOS DA DÍVIDA = RESULTADO NOMINAL</a:t>
            </a: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479"/>
              </a:spcBef>
            </a:pPr>
            <a:endParaRPr b="0" lang="pt-BR" sz="1800" spc="-1" strike="noStrike">
              <a:latin typeface="Arial"/>
            </a:endParaRPr>
          </a:p>
          <a:p>
            <a:pPr marL="343080" indent="-342000" algn="just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Wingdings" charset="2"/>
              <a:buChar char=""/>
            </a:pPr>
            <a:r>
              <a:rPr b="0" lang="pt-BR" sz="1800" spc="-1" strike="noStrike">
                <a:solidFill>
                  <a:srgbClr val="000000"/>
                </a:solidFill>
                <a:latin typeface="Trebuchet MS"/>
                <a:ea typeface="DejaVu Sans"/>
              </a:rPr>
              <a:t> </a:t>
            </a:r>
            <a:r>
              <a:rPr b="0" lang="pt-BR" sz="1800" spc="-1" strike="noStrike">
                <a:solidFill>
                  <a:srgbClr val="000000"/>
                </a:solidFill>
                <a:latin typeface="Trebuchet MS"/>
                <a:ea typeface="DejaVu Sans"/>
              </a:rPr>
              <a:t>	</a:t>
            </a:r>
            <a:r>
              <a:rPr b="0" lang="pt-BR" sz="1800" spc="-1" strike="noStrike">
                <a:solidFill>
                  <a:srgbClr val="000000"/>
                </a:solidFill>
                <a:latin typeface="Trebuchet MS"/>
                <a:ea typeface="DejaVu Sans"/>
              </a:rPr>
              <a:t>O resultado nominal equivale à variação total da dívida fiscal líquida no período, comparando-a do período anterior. </a:t>
            </a:r>
            <a:r>
              <a:rPr b="1" lang="pt-BR" sz="1800" spc="-1" strike="noStrike">
                <a:solidFill>
                  <a:srgbClr val="000000"/>
                </a:solidFill>
                <a:latin typeface="Trebuchet MS"/>
                <a:ea typeface="DejaVu Sans"/>
              </a:rPr>
              <a:t>Demonstra se a dívida evoluiu ou diminuiu no período </a:t>
            </a:r>
            <a:r>
              <a:rPr b="0" lang="pt-BR" sz="1800" spc="-1" strike="noStrike">
                <a:solidFill>
                  <a:srgbClr val="000000"/>
                </a:solidFill>
                <a:latin typeface="Trebuchet MS"/>
                <a:ea typeface="DejaVu Sans"/>
              </a:rPr>
              <a:t>e mede a necessidade de financiamento no Setor Público. </a:t>
            </a:r>
            <a:endParaRPr b="0" lang="pt-BR" sz="1800" spc="-1" strike="noStrike">
              <a:latin typeface="Arial"/>
            </a:endParaRPr>
          </a:p>
          <a:p>
            <a:pPr marL="343080" indent="-342000" algn="just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Wingdings" charset="2"/>
              <a:buChar char=""/>
            </a:pPr>
            <a:r>
              <a:rPr b="0" lang="pt-BR" sz="1800" spc="-1" strike="noStrike">
                <a:solidFill>
                  <a:srgbClr val="000000"/>
                </a:solidFill>
                <a:latin typeface="Trebuchet MS"/>
                <a:ea typeface="DejaVu Sans"/>
              </a:rPr>
              <a:t>	</a:t>
            </a:r>
            <a:r>
              <a:rPr b="0" lang="pt-BR" sz="1800" spc="-1" strike="noStrike">
                <a:solidFill>
                  <a:srgbClr val="000000"/>
                </a:solidFill>
                <a:latin typeface="Trebuchet MS"/>
                <a:ea typeface="DejaVu Sans"/>
              </a:rPr>
              <a:t>Dívida Consolidada: São obrigações financeiras assumidas pelo Município, para amortização em </a:t>
            </a:r>
            <a:r>
              <a:rPr b="0" lang="pt-BR" sz="1800" spc="-1" strike="noStrike" u="sng">
                <a:solidFill>
                  <a:srgbClr val="000000"/>
                </a:solidFill>
                <a:uFillTx/>
                <a:latin typeface="Trebuchet MS"/>
                <a:ea typeface="DejaVu Sans"/>
              </a:rPr>
              <a:t>prazo maior que 12 meses.  </a:t>
            </a:r>
            <a:endParaRPr b="0" lang="pt-BR" sz="1800" spc="-1" strike="noStrike">
              <a:latin typeface="Arial"/>
            </a:endParaRPr>
          </a:p>
          <a:p>
            <a:pPr marL="343080" indent="-342000" algn="just">
              <a:lnSpc>
                <a:spcPct val="100000"/>
              </a:lnSpc>
              <a:spcBef>
                <a:spcPts val="479"/>
              </a:spcBef>
              <a:tabLst>
                <a:tab algn="l" pos="0"/>
              </a:tabLst>
            </a:pPr>
            <a:endParaRPr b="0" lang="pt-BR" sz="1800" spc="-1" strike="noStrike">
              <a:latin typeface="Arial"/>
            </a:endParaRPr>
          </a:p>
        </p:txBody>
      </p:sp>
      <p:pic>
        <p:nvPicPr>
          <p:cNvPr id="263" name="Imagem 5" descr=""/>
          <p:cNvPicPr/>
          <p:nvPr/>
        </p:nvPicPr>
        <p:blipFill>
          <a:blip r:embed="rId1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  <p:sp>
        <p:nvSpPr>
          <p:cNvPr id="264" name="CustomShape 3"/>
          <p:cNvSpPr/>
          <p:nvPr/>
        </p:nvSpPr>
        <p:spPr>
          <a:xfrm>
            <a:off x="664920" y="188640"/>
            <a:ext cx="671652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AUDIÊNCIA PÚBLICA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1º Quadrimestre 2021</a:t>
            </a:r>
            <a:endParaRPr b="0" lang="pt-BR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CustomShape 1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17</a:t>
            </a:r>
            <a:endParaRPr b="0" lang="pt-BR" sz="1100" spc="-1" strike="noStrike">
              <a:latin typeface="Arial"/>
            </a:endParaRPr>
          </a:p>
        </p:txBody>
      </p:sp>
      <p:sp>
        <p:nvSpPr>
          <p:cNvPr id="266" name="CustomShape 2"/>
          <p:cNvSpPr/>
          <p:nvPr/>
        </p:nvSpPr>
        <p:spPr>
          <a:xfrm>
            <a:off x="302760" y="1484640"/>
            <a:ext cx="8228520" cy="410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267" name="Imagem 5" descr=""/>
          <p:cNvPicPr/>
          <p:nvPr/>
        </p:nvPicPr>
        <p:blipFill>
          <a:blip r:embed="rId1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  <p:sp>
        <p:nvSpPr>
          <p:cNvPr id="268" name="CustomShape 3"/>
          <p:cNvSpPr/>
          <p:nvPr/>
        </p:nvSpPr>
        <p:spPr>
          <a:xfrm>
            <a:off x="664920" y="188640"/>
            <a:ext cx="671652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AUDIÊNCIA PÚBLICA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1º Quadrimestre 2021</a:t>
            </a:r>
            <a:endParaRPr b="0" lang="pt-BR" sz="2400" spc="-1" strike="noStrike">
              <a:latin typeface="Arial"/>
            </a:endParaRPr>
          </a:p>
        </p:txBody>
      </p:sp>
      <p:graphicFrame>
        <p:nvGraphicFramePr>
          <p:cNvPr id="269" name="Table 4"/>
          <p:cNvGraphicFramePr/>
          <p:nvPr/>
        </p:nvGraphicFramePr>
        <p:xfrm>
          <a:off x="609480" y="2160720"/>
          <a:ext cx="7643520" cy="3678840"/>
        </p:xfrm>
        <a:graphic>
          <a:graphicData uri="http://schemas.openxmlformats.org/drawingml/2006/table">
            <a:tbl>
              <a:tblPr/>
              <a:tblGrid>
                <a:gridCol w="3711960"/>
                <a:gridCol w="1788120"/>
                <a:gridCol w="2143440"/>
              </a:tblGrid>
              <a:tr h="334440">
                <a:tc rowSpan="2"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Cálculo do Resultado Nominal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2"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Saldo 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  <a:tr h="334440">
                <a:tc v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Em 31/12/2020 (A) 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Até o 1º quad 2021 (B)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</a:tr>
              <a:tr h="334440">
                <a:tc>
                  <a:txBody>
                    <a:bodyPr lIns="9360" rIns="9360" tIns="93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Dívida Consolidada (I)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1.733.777,66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1.545.275,23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4440">
                <a:tc>
                  <a:txBody>
                    <a:bodyPr lIns="9360" rIns="9360" tIns="93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Deduções (II)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24.249.131,84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30.837.487,02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4440">
                <a:tc>
                  <a:txBody>
                    <a:bodyPr lIns="9360" rIns="9360" tIns="93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Disponibilidade de Caixa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23.569.620,85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30.265.060,73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4440">
                <a:tc>
                  <a:txBody>
                    <a:bodyPr lIns="9360" rIns="9360" tIns="93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 Disponibilidade de Caixa Bruta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25.036.841,51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32.680.901,49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4440">
                <a:tc>
                  <a:txBody>
                    <a:bodyPr lIns="9360" rIns="9360" tIns="93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 Restos a pagar processados (-)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1.467.220,66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2.415.840,76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4440">
                <a:tc>
                  <a:txBody>
                    <a:bodyPr lIns="9360" rIns="9360" tIns="93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Demais haveres financeiros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679.510,99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572.426,29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4440">
                <a:tc>
                  <a:txBody>
                    <a:bodyPr lIns="9360" rIns="9360" tIns="93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Dívida Consolidada Líquida (I-II)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-22.515.354,18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-29.292.211,79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2280">
                <a:tc>
                  <a:tcPr marL="9360" marR="9360"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6600">
                <a:tc>
                  <a:txBody>
                    <a:bodyPr lIns="9360" rIns="9360" tIns="936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Resultado nominal (A-B)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2"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6.776.857,61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CustomShape 1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1200" spc="-1" strike="noStrike">
                <a:solidFill>
                  <a:srgbClr val="8b8b8b"/>
                </a:solidFill>
                <a:latin typeface="Calibri"/>
              </a:rPr>
              <a:t>18</a:t>
            </a:r>
            <a:endParaRPr b="0" lang="pt-BR" sz="1200" spc="-1" strike="noStrike">
              <a:latin typeface="Arial"/>
            </a:endParaRPr>
          </a:p>
        </p:txBody>
      </p:sp>
      <p:pic>
        <p:nvPicPr>
          <p:cNvPr id="271" name="Imagem 5" descr=""/>
          <p:cNvPicPr/>
          <p:nvPr/>
        </p:nvPicPr>
        <p:blipFill>
          <a:blip r:embed="rId1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  <p:sp>
        <p:nvSpPr>
          <p:cNvPr id="272" name="CustomShape 2"/>
          <p:cNvSpPr/>
          <p:nvPr/>
        </p:nvSpPr>
        <p:spPr>
          <a:xfrm>
            <a:off x="664920" y="188640"/>
            <a:ext cx="671652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AUDIÊNCIA PÚBLICA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1º Quadrimestre 2021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273" name="CustomShape 3"/>
          <p:cNvSpPr/>
          <p:nvPr/>
        </p:nvSpPr>
        <p:spPr>
          <a:xfrm>
            <a:off x="1153440" y="1849680"/>
            <a:ext cx="6120000" cy="411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algn="just">
              <a:lnSpc>
                <a:spcPct val="100000"/>
              </a:lnSpc>
              <a:spcBef>
                <a:spcPts val="479"/>
              </a:spcBef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pt-BR" sz="24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159"/>
              </a:spcBef>
            </a:pPr>
            <a:endParaRPr b="0" lang="pt-BR" sz="24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159"/>
              </a:spcBef>
            </a:pPr>
            <a:endParaRPr b="0" lang="pt-BR" sz="24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601"/>
              </a:spcBef>
            </a:pPr>
            <a:endParaRPr b="0" lang="pt-BR" sz="2400" spc="-1" strike="noStrike">
              <a:latin typeface="Arial"/>
            </a:endParaRPr>
          </a:p>
        </p:txBody>
      </p:sp>
      <p:graphicFrame>
        <p:nvGraphicFramePr>
          <p:cNvPr id="274" name="Table 4"/>
          <p:cNvGraphicFramePr/>
          <p:nvPr/>
        </p:nvGraphicFramePr>
        <p:xfrm>
          <a:off x="1060560" y="2462760"/>
          <a:ext cx="6181560" cy="2621880"/>
        </p:xfrm>
        <a:graphic>
          <a:graphicData uri="http://schemas.openxmlformats.org/drawingml/2006/table">
            <a:tbl>
              <a:tblPr/>
              <a:tblGrid>
                <a:gridCol w="2751120"/>
                <a:gridCol w="1677600"/>
                <a:gridCol w="1752840"/>
              </a:tblGrid>
              <a:tr h="873720"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2060"/>
                          </a:solidFill>
                          <a:latin typeface="Trebuchet MS"/>
                        </a:rPr>
                        <a:t>LIMITES CONSTITUCIONAIS 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2060"/>
                          </a:solidFill>
                          <a:latin typeface="Trebuchet MS"/>
                        </a:rPr>
                        <a:t> </a:t>
                      </a:r>
                      <a:r>
                        <a:rPr b="0" lang="pt-BR" sz="1800" spc="-1" strike="noStrike">
                          <a:solidFill>
                            <a:srgbClr val="002060"/>
                          </a:solidFill>
                          <a:latin typeface="Trebuchet MS"/>
                        </a:rPr>
                        <a:t>% MINIMO A APLICAR 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2060"/>
                          </a:solidFill>
                          <a:latin typeface="Trebuchet MS"/>
                        </a:rPr>
                        <a:t> </a:t>
                      </a:r>
                      <a:r>
                        <a:rPr b="0" lang="pt-BR" sz="1800" spc="-1" strike="noStrike">
                          <a:solidFill>
                            <a:srgbClr val="002060"/>
                          </a:solidFill>
                          <a:latin typeface="Trebuchet MS"/>
                        </a:rPr>
                        <a:t>% APLICADO 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</a:tr>
              <a:tr h="873720"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2060"/>
                          </a:solidFill>
                          <a:latin typeface="Trebuchet MS"/>
                        </a:rPr>
                        <a:t>SAÚDE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2060"/>
                          </a:solidFill>
                          <a:latin typeface="Trebuchet MS"/>
                        </a:rPr>
                        <a:t>15%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2060"/>
                          </a:solidFill>
                          <a:latin typeface="Trebuchet MS"/>
                        </a:rPr>
                        <a:t>13,52%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</a:tr>
              <a:tr h="874440"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2060"/>
                          </a:solidFill>
                          <a:latin typeface="Trebuchet MS"/>
                        </a:rPr>
                        <a:t>EDUCAÇÃO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2060"/>
                          </a:solidFill>
                          <a:latin typeface="Trebuchet MS"/>
                        </a:rPr>
                        <a:t>25%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2060"/>
                          </a:solidFill>
                          <a:latin typeface="Trebuchet MS"/>
                        </a:rPr>
                        <a:t>4,57%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CustomShape 1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1200" spc="-1" strike="noStrike">
                <a:solidFill>
                  <a:srgbClr val="8b8b8b"/>
                </a:solidFill>
                <a:latin typeface="Calibri"/>
              </a:rPr>
              <a:t>18</a:t>
            </a:r>
            <a:endParaRPr b="0" lang="pt-BR" sz="1200" spc="-1" strike="noStrike">
              <a:latin typeface="Arial"/>
            </a:endParaRPr>
          </a:p>
        </p:txBody>
      </p:sp>
      <p:pic>
        <p:nvPicPr>
          <p:cNvPr id="276" name="Imagem 5" descr=""/>
          <p:cNvPicPr/>
          <p:nvPr/>
        </p:nvPicPr>
        <p:blipFill>
          <a:blip r:embed="rId1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  <p:sp>
        <p:nvSpPr>
          <p:cNvPr id="277" name="CustomShape 2"/>
          <p:cNvSpPr/>
          <p:nvPr/>
        </p:nvSpPr>
        <p:spPr>
          <a:xfrm>
            <a:off x="664920" y="188640"/>
            <a:ext cx="671652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AUDIÊNCIA PÚBLICA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1º Quadrimestre 2021</a:t>
            </a:r>
            <a:endParaRPr b="0" lang="pt-BR" sz="2400" spc="-1" strike="noStrike">
              <a:latin typeface="Arial"/>
            </a:endParaRPr>
          </a:p>
        </p:txBody>
      </p:sp>
      <p:graphicFrame>
        <p:nvGraphicFramePr>
          <p:cNvPr id="278" name="Table 3"/>
          <p:cNvGraphicFramePr/>
          <p:nvPr/>
        </p:nvGraphicFramePr>
        <p:xfrm>
          <a:off x="250920" y="1870200"/>
          <a:ext cx="8051040" cy="3740400"/>
        </p:xfrm>
        <a:graphic>
          <a:graphicData uri="http://schemas.openxmlformats.org/drawingml/2006/table">
            <a:tbl>
              <a:tblPr/>
              <a:tblGrid>
                <a:gridCol w="1803600"/>
                <a:gridCol w="1564920"/>
                <a:gridCol w="1180800"/>
                <a:gridCol w="1334520"/>
                <a:gridCol w="777600"/>
                <a:gridCol w="657360"/>
                <a:gridCol w="732240"/>
              </a:tblGrid>
              <a:tr h="944280"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PODER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DESPESA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% APURADO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LIMITE MÁXIMO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LIMITE PRUD.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2060"/>
                          </a:solidFill>
                          <a:latin typeface="Trebuchet MS"/>
                        </a:rPr>
                        <a:t>LIMITE ALERTA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</a:tr>
              <a:tr h="638640">
                <a:tc>
                  <a:txBody>
                    <a:bodyPr lIns="9360" rIns="9360" tIns="93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EXECUTIVO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      </a:t>
                      </a: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36.831.070,76 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41,05%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54,00%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51,30%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2">
                  <a:txBody>
                    <a:bodyPr lIns="9360" rIns="9360" tIns="93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48,60%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  <a:tr h="638640">
                <a:tc>
                  <a:txBody>
                    <a:bodyPr lIns="9360" rIns="9360" tIns="93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LEGISLATIVO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1.330.328,97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1,48%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6,00%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5,70%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2">
                  <a:txBody>
                    <a:bodyPr lIns="9360" rIns="9360" tIns="93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5,40%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  <a:tr h="638640">
                <a:tc>
                  <a:txBody>
                    <a:bodyPr lIns="9360" rIns="9360" tIns="93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TOTAL DESPESA DE PESSOAL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38.161.399,73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42,53%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60,00%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57,00%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2">
                  <a:txBody>
                    <a:bodyPr lIns="9360" rIns="9360" tIns="93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54,00%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  <a:tr h="880200">
                <a:tc gridSpan="4">
                  <a:txBody>
                    <a:bodyPr lIns="9360" rIns="9360" tIns="93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RECEITA CORRENTE LIQUIDA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gridSpan="3">
                  <a:txBody>
                    <a:bodyPr lIns="9360" rIns="9360" tIns="93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8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89.721.590,20    </a:t>
                      </a: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                       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CustomShape 1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8342A9FD-6160-4DF8-84F4-259B19DEE71B}" type="slidenum">
              <a:rPr b="0" lang="pt-BR" sz="11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100" spc="-1" strike="noStrike">
              <a:latin typeface="Arial"/>
            </a:endParaRPr>
          </a:p>
        </p:txBody>
      </p:sp>
      <p:sp>
        <p:nvSpPr>
          <p:cNvPr id="280" name="CustomShape 2"/>
          <p:cNvSpPr/>
          <p:nvPr/>
        </p:nvSpPr>
        <p:spPr>
          <a:xfrm>
            <a:off x="-318600" y="412560"/>
            <a:ext cx="7342560" cy="128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                     </a:t>
            </a:r>
            <a:r>
              <a:rPr b="1" lang="pt-B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Avaliação 1º Quadrimestre 2021 </a:t>
            </a:r>
            <a:endParaRPr b="0" lang="pt-BR" sz="2800" spc="-1" strike="noStrike">
              <a:latin typeface="Arial"/>
            </a:endParaRPr>
          </a:p>
        </p:txBody>
      </p:sp>
      <p:sp>
        <p:nvSpPr>
          <p:cNvPr id="281" name="CustomShape 3"/>
          <p:cNvSpPr/>
          <p:nvPr/>
        </p:nvSpPr>
        <p:spPr>
          <a:xfrm>
            <a:off x="107640" y="1475640"/>
            <a:ext cx="8712720" cy="408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spcBef>
                <a:spcPts val="561"/>
              </a:spcBef>
            </a:pPr>
            <a:r>
              <a:rPr b="0" lang="pt-BR" sz="2800" spc="-1" strike="noStrike">
                <a:solidFill>
                  <a:srgbClr val="000000"/>
                </a:solidFill>
                <a:latin typeface="Trebuchet MS"/>
              </a:rPr>
              <a:t>Comentário Final</a:t>
            </a:r>
            <a:endParaRPr b="0" lang="pt-BR" sz="28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endParaRPr b="0" lang="pt-BR" sz="28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561"/>
              </a:spcBef>
            </a:pPr>
            <a:r>
              <a:rPr b="0" lang="pt-BR" sz="2000" spc="-1" strike="noStrike">
                <a:solidFill>
                  <a:srgbClr val="000000"/>
                </a:solidFill>
                <a:latin typeface="Trebuchet MS"/>
              </a:rPr>
              <a:t>	</a:t>
            </a:r>
            <a:r>
              <a:rPr b="0" lang="pt-BR" sz="2000" spc="-1" strike="noStrike">
                <a:solidFill>
                  <a:srgbClr val="000000"/>
                </a:solidFill>
                <a:latin typeface="Trebuchet MS"/>
              </a:rPr>
              <a:t>Fica demonstrado assim, o cumprimento das metas fiscais estabelecidas, bem como o atendimento dos requisitos da Lei de Responsabilidade Fiscal 101/2000.</a:t>
            </a:r>
            <a:endParaRPr b="0" lang="pt-BR" sz="2000" spc="-1" strike="noStrike">
              <a:latin typeface="Arial"/>
            </a:endParaRPr>
          </a:p>
        </p:txBody>
      </p:sp>
      <p:pic>
        <p:nvPicPr>
          <p:cNvPr id="282" name="Imagem 6" descr=""/>
          <p:cNvPicPr/>
          <p:nvPr/>
        </p:nvPicPr>
        <p:blipFill>
          <a:blip r:embed="rId1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CustomShape 1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4071284C-095A-48B1-A662-81339559AA27}" type="slidenum">
              <a:rPr b="0" lang="pt-BR" sz="11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100" spc="-1" strike="noStrike">
              <a:latin typeface="Arial"/>
            </a:endParaRPr>
          </a:p>
        </p:txBody>
      </p:sp>
      <p:sp>
        <p:nvSpPr>
          <p:cNvPr id="284" name="CustomShape 2"/>
          <p:cNvSpPr/>
          <p:nvPr/>
        </p:nvSpPr>
        <p:spPr>
          <a:xfrm>
            <a:off x="-318600" y="412560"/>
            <a:ext cx="7342560" cy="128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                     </a:t>
            </a:r>
            <a:r>
              <a:rPr b="1" lang="pt-B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Avaliação 1º Quadrimestre 2021 </a:t>
            </a:r>
            <a:endParaRPr b="0" lang="pt-BR" sz="2800" spc="-1" strike="noStrike">
              <a:latin typeface="Arial"/>
            </a:endParaRPr>
          </a:p>
        </p:txBody>
      </p:sp>
      <p:sp>
        <p:nvSpPr>
          <p:cNvPr id="285" name="CustomShape 3"/>
          <p:cNvSpPr/>
          <p:nvPr/>
        </p:nvSpPr>
        <p:spPr>
          <a:xfrm>
            <a:off x="107640" y="2045880"/>
            <a:ext cx="8712720" cy="325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spcBef>
                <a:spcPts val="561"/>
              </a:spcBef>
            </a:pPr>
            <a:r>
              <a:rPr b="0" lang="pt-BR" sz="2800" spc="-1" strike="noStrike">
                <a:solidFill>
                  <a:srgbClr val="000000"/>
                </a:solidFill>
                <a:latin typeface="Trebuchet MS"/>
              </a:rPr>
              <a:t>AGRADECEMOS A ATENÇÃO! </a:t>
            </a:r>
            <a:endParaRPr b="0" lang="pt-BR" sz="28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endParaRPr b="0" lang="pt-BR" sz="28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r>
              <a:rPr b="0" lang="pt-BR" sz="2800" spc="-1" strike="noStrike">
                <a:solidFill>
                  <a:srgbClr val="000000"/>
                </a:solidFill>
                <a:latin typeface="Trebuchet MS"/>
              </a:rPr>
              <a:t>Informações: </a:t>
            </a:r>
            <a:endParaRPr b="0" lang="pt-BR" sz="28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endParaRPr b="0" lang="pt-BR" sz="28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r>
              <a:rPr b="0" lang="pt-BR" sz="2800" spc="-1" strike="noStrike">
                <a:solidFill>
                  <a:srgbClr val="000000"/>
                </a:solidFill>
                <a:latin typeface="Trebuchet MS"/>
              </a:rPr>
              <a:t>Secretaria Municipal de Finanças </a:t>
            </a:r>
            <a:endParaRPr b="0" lang="pt-BR" sz="28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endParaRPr b="0" lang="pt-BR" sz="2800" spc="-1" strike="noStrike">
              <a:latin typeface="Arial"/>
            </a:endParaRPr>
          </a:p>
        </p:txBody>
      </p:sp>
      <p:pic>
        <p:nvPicPr>
          <p:cNvPr id="286" name="Imagem 1" descr=""/>
          <p:cNvPicPr/>
          <p:nvPr/>
        </p:nvPicPr>
        <p:blipFill>
          <a:blip r:embed="rId1"/>
          <a:stretch/>
        </p:blipFill>
        <p:spPr>
          <a:xfrm>
            <a:off x="5003640" y="5123160"/>
            <a:ext cx="4041720" cy="767880"/>
          </a:xfrm>
          <a:prstGeom prst="rect">
            <a:avLst/>
          </a:prstGeom>
          <a:ln w="0">
            <a:noFill/>
          </a:ln>
        </p:spPr>
      </p:pic>
      <p:pic>
        <p:nvPicPr>
          <p:cNvPr id="287" name="Imagem 6" descr=""/>
          <p:cNvPicPr/>
          <p:nvPr/>
        </p:nvPicPr>
        <p:blipFill>
          <a:blip r:embed="rId2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CustomShape 1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fld id="{9F54CB36-1EE2-4921-9E21-E464985EB0B4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Arial"/>
            </a:endParaRPr>
          </a:p>
        </p:txBody>
      </p:sp>
      <p:sp>
        <p:nvSpPr>
          <p:cNvPr id="213" name="CustomShape 2"/>
          <p:cNvSpPr/>
          <p:nvPr/>
        </p:nvSpPr>
        <p:spPr>
          <a:xfrm>
            <a:off x="1276200" y="188640"/>
            <a:ext cx="657252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AUDIÊNCIA PÚBLICA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1º Quadrimestre 2021</a:t>
            </a:r>
            <a:endParaRPr b="0" lang="pt-BR" sz="2400" spc="-1" strike="noStrike">
              <a:latin typeface="Arial"/>
            </a:endParaRPr>
          </a:p>
        </p:txBody>
      </p:sp>
      <p:pic>
        <p:nvPicPr>
          <p:cNvPr id="214" name="Imagem 6" descr=""/>
          <p:cNvPicPr/>
          <p:nvPr/>
        </p:nvPicPr>
        <p:blipFill>
          <a:blip r:embed="rId1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  <p:sp>
        <p:nvSpPr>
          <p:cNvPr id="215" name="CustomShape 3"/>
          <p:cNvSpPr/>
          <p:nvPr/>
        </p:nvSpPr>
        <p:spPr>
          <a:xfrm>
            <a:off x="550800" y="2337840"/>
            <a:ext cx="7297920" cy="249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marL="285840" indent="-28548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pt-BR" sz="2000" spc="-1" strike="noStrike">
                <a:solidFill>
                  <a:srgbClr val="000000"/>
                </a:solidFill>
                <a:latin typeface="Trebuchet MS"/>
              </a:rPr>
              <a:t>Definição:</a:t>
            </a:r>
            <a:endParaRPr b="0" lang="pt-BR" sz="2000" spc="-1" strike="noStrike">
              <a:latin typeface="Arial"/>
            </a:endParaRPr>
          </a:p>
          <a:p>
            <a:pPr marL="343080" indent="-34272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b="0" lang="pt-BR" sz="2000" spc="-1" strike="noStrike">
                <a:solidFill>
                  <a:srgbClr val="000000"/>
                </a:solidFill>
                <a:latin typeface="Trebuchet MS"/>
              </a:rPr>
              <a:t> </a:t>
            </a:r>
            <a:r>
              <a:rPr b="0" lang="pt-BR" sz="2000" spc="-1" strike="noStrike">
                <a:solidFill>
                  <a:srgbClr val="000000"/>
                </a:solidFill>
                <a:latin typeface="Trebuchet MS"/>
              </a:rPr>
              <a:t>A audiência pública é uma forma de promover a participação popular no processo de decisão sobre administração pública. Sendo portanto uma das formas de participação, e de controle popular a qual proporciona ao cidadão a troca de informações com o administrador, exercendo assim sua cidadania.</a:t>
            </a:r>
            <a:endParaRPr b="0" lang="pt-BR" sz="20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CustomShape 1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fld id="{0528CBA3-ED67-42A2-9557-EEC55FBE8501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Arial"/>
            </a:endParaRPr>
          </a:p>
        </p:txBody>
      </p:sp>
      <p:sp>
        <p:nvSpPr>
          <p:cNvPr id="217" name="CustomShape 2"/>
          <p:cNvSpPr/>
          <p:nvPr/>
        </p:nvSpPr>
        <p:spPr>
          <a:xfrm>
            <a:off x="1276200" y="188640"/>
            <a:ext cx="657252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AUDIÊNCIA PÚBLICA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1º Quadrimestre 2021</a:t>
            </a:r>
            <a:endParaRPr b="0" lang="pt-BR" sz="2400" spc="-1" strike="noStrike">
              <a:latin typeface="Arial"/>
            </a:endParaRPr>
          </a:p>
        </p:txBody>
      </p:sp>
      <p:pic>
        <p:nvPicPr>
          <p:cNvPr id="218" name="Imagem 6" descr=""/>
          <p:cNvPicPr/>
          <p:nvPr/>
        </p:nvPicPr>
        <p:blipFill>
          <a:blip r:embed="rId1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  <p:sp>
        <p:nvSpPr>
          <p:cNvPr id="219" name="CustomShape 3"/>
          <p:cNvSpPr/>
          <p:nvPr/>
        </p:nvSpPr>
        <p:spPr>
          <a:xfrm>
            <a:off x="675360" y="2286000"/>
            <a:ext cx="6701760" cy="280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Trebuchet MS"/>
              </a:rPr>
              <a:t>• </a:t>
            </a:r>
            <a:r>
              <a:rPr b="0" lang="pt-BR" sz="2000" spc="-1" strike="noStrike">
                <a:solidFill>
                  <a:srgbClr val="000000"/>
                </a:solidFill>
                <a:latin typeface="Trebuchet MS"/>
              </a:rPr>
              <a:t>Esta audiência pública tem por objetivo abordar, de forma resumida, alguns aspectos considerados mais relevantes da execução orçamentária e financeira até o 1º quadrimestre de 2021. </a:t>
            </a:r>
            <a:endParaRPr b="0" lang="pt-BR" sz="20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20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Trebuchet MS"/>
              </a:rPr>
              <a:t>• </a:t>
            </a:r>
            <a:r>
              <a:rPr b="0" lang="pt-BR" sz="2000" spc="-1" strike="noStrike">
                <a:solidFill>
                  <a:srgbClr val="000000"/>
                </a:solidFill>
                <a:latin typeface="Trebuchet MS"/>
              </a:rPr>
              <a:t>Ao longo desta apresentação procuramos oferecer elementos para melhor compreensão dos relatórios da LRF</a:t>
            </a:r>
            <a:endParaRPr b="0" lang="pt-BR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CustomShape 1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fld id="{234C235E-592B-43A7-ABEB-BA2AD10C7D6D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Arial"/>
            </a:endParaRPr>
          </a:p>
        </p:txBody>
      </p:sp>
      <p:sp>
        <p:nvSpPr>
          <p:cNvPr id="221" name="CustomShape 2"/>
          <p:cNvSpPr/>
          <p:nvPr/>
        </p:nvSpPr>
        <p:spPr>
          <a:xfrm>
            <a:off x="1276200" y="188640"/>
            <a:ext cx="657252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AUDIÊNCIA PÚBLICA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1º Quadrimestre 2021</a:t>
            </a:r>
            <a:endParaRPr b="0" lang="pt-BR" sz="2400" spc="-1" strike="noStrike">
              <a:latin typeface="Arial"/>
            </a:endParaRPr>
          </a:p>
        </p:txBody>
      </p:sp>
      <p:pic>
        <p:nvPicPr>
          <p:cNvPr id="222" name="Imagem 6" descr=""/>
          <p:cNvPicPr/>
          <p:nvPr/>
        </p:nvPicPr>
        <p:blipFill>
          <a:blip r:embed="rId1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  <p:sp>
        <p:nvSpPr>
          <p:cNvPr id="223" name="CustomShape 3"/>
          <p:cNvSpPr/>
          <p:nvPr/>
        </p:nvSpPr>
        <p:spPr>
          <a:xfrm>
            <a:off x="550800" y="2337840"/>
            <a:ext cx="7297920" cy="255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marL="285840" indent="-28548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pt-BR" sz="1800" spc="-1" strike="noStrike">
                <a:solidFill>
                  <a:srgbClr val="000000"/>
                </a:solidFill>
                <a:latin typeface="Trebuchet MS"/>
              </a:rPr>
              <a:t>Motivo para a Realização desta Audiência Pública: </a:t>
            </a: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1800" spc="-1" strike="noStrike">
              <a:latin typeface="Arial"/>
            </a:endParaRPr>
          </a:p>
          <a:p>
            <a:pPr marL="285840" indent="-2854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b="0" lang="pt-BR" sz="1800" spc="-1" strike="noStrike">
                <a:solidFill>
                  <a:srgbClr val="000000"/>
                </a:solidFill>
                <a:latin typeface="Trebuchet MS"/>
              </a:rPr>
              <a:t>Para atender ao disposto no § 4º do Art. 9º, assim como os objetivos previstos no § 1º do Art. 1º ambos da LC 101/2000.</a:t>
            </a: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1800" spc="-1" strike="noStrike">
              <a:latin typeface="Arial"/>
            </a:endParaRPr>
          </a:p>
          <a:p>
            <a:pPr marL="285840" indent="-2854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b="0" lang="pt-BR" sz="1800" spc="-1" strike="noStrike">
                <a:solidFill>
                  <a:srgbClr val="000000"/>
                </a:solidFill>
                <a:latin typeface="Trebuchet MS"/>
              </a:rPr>
              <a:t>A responsabilidade na gestão fiscal pressupõe a ação planejada e transparente, em que se previnem riscos e corrigem desvios capazes de afetar o equilíbrio das contas públicas.</a:t>
            </a:r>
            <a:endParaRPr b="0" lang="pt-BR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CustomShape 1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fld id="{C695F31B-DB2D-4EF9-B137-6BB6E3D1C207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Arial"/>
            </a:endParaRPr>
          </a:p>
        </p:txBody>
      </p:sp>
      <p:sp>
        <p:nvSpPr>
          <p:cNvPr id="225" name="CustomShape 2"/>
          <p:cNvSpPr/>
          <p:nvPr/>
        </p:nvSpPr>
        <p:spPr>
          <a:xfrm>
            <a:off x="1276200" y="188640"/>
            <a:ext cx="657252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AUDIÊNCIA PÚBLICA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1º Quadrimestre 2021</a:t>
            </a:r>
            <a:endParaRPr b="0" lang="pt-BR" sz="2400" spc="-1" strike="noStrike">
              <a:latin typeface="Arial"/>
            </a:endParaRPr>
          </a:p>
        </p:txBody>
      </p:sp>
      <p:pic>
        <p:nvPicPr>
          <p:cNvPr id="226" name="Imagem 6" descr=""/>
          <p:cNvPicPr/>
          <p:nvPr/>
        </p:nvPicPr>
        <p:blipFill>
          <a:blip r:embed="rId1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  <p:sp>
        <p:nvSpPr>
          <p:cNvPr id="227" name="CustomShape 3"/>
          <p:cNvSpPr/>
          <p:nvPr/>
        </p:nvSpPr>
        <p:spPr>
          <a:xfrm>
            <a:off x="550800" y="2337840"/>
            <a:ext cx="7297920" cy="28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just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Trebuchet MS"/>
              </a:rPr>
              <a:t>• </a:t>
            </a:r>
            <a:r>
              <a:rPr b="1" lang="pt-BR" sz="2000" spc="-1" strike="noStrike">
                <a:solidFill>
                  <a:srgbClr val="000000"/>
                </a:solidFill>
                <a:latin typeface="Trebuchet MS"/>
              </a:rPr>
              <a:t>Artigo 9º (...) </a:t>
            </a:r>
            <a:endParaRPr b="0" lang="pt-BR" sz="20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20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Trebuchet MS"/>
              </a:rPr>
              <a:t>§ 4º - Até o final dos meses de maio, setembro e fevereiro, o Poder Executivo demonstrará e avaliará o cumprimento das metas fiscais de cada quadrimestre, em audiência pública na comissão referida no § 1º do Art. 166º da constituição federal (CF) ou equivalente nas casas legislativas estaduais e municipais.</a:t>
            </a:r>
            <a:endParaRPr b="0" lang="pt-BR" sz="20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CustomShape 1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9</a:t>
            </a:r>
            <a:endParaRPr b="0" lang="pt-BR" sz="1100" spc="-1" strike="noStrike">
              <a:latin typeface="Arial"/>
            </a:endParaRPr>
          </a:p>
        </p:txBody>
      </p:sp>
      <p:graphicFrame>
        <p:nvGraphicFramePr>
          <p:cNvPr id="229" name="Table 2"/>
          <p:cNvGraphicFramePr/>
          <p:nvPr/>
        </p:nvGraphicFramePr>
        <p:xfrm>
          <a:off x="436320" y="1018440"/>
          <a:ext cx="7502040" cy="5577840"/>
        </p:xfrm>
        <a:graphic>
          <a:graphicData uri="http://schemas.openxmlformats.org/drawingml/2006/table">
            <a:tbl>
              <a:tblPr/>
              <a:tblGrid>
                <a:gridCol w="3076200"/>
                <a:gridCol w="1474920"/>
                <a:gridCol w="1474920"/>
                <a:gridCol w="1476000"/>
              </a:tblGrid>
              <a:tr h="667080">
                <a:tc gridSpan="4">
                  <a:txBody>
                    <a:bodyPr lIns="7200" rIns="72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DADOS CONSOLIDADOS</a:t>
                      </a:r>
                      <a:endParaRPr b="0" lang="pt-BR" sz="1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  <a:tr h="302040">
                <a:tc rowSpan="2">
                  <a:txBody>
                    <a:bodyPr lIns="7200" rIns="72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Receitas Primárias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rowSpan="2">
                  <a:txBody>
                    <a:bodyPr lIns="7200" rIns="72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</a:t>
                      </a: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Previsão Atualizada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2">
                  <a:txBody>
                    <a:bodyPr lIns="7200" rIns="72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</a:t>
                      </a: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Receitas Realizadas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  <a:tr h="475920">
                <a:tc vMerge="1"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7200" rIns="72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</a:t>
                      </a: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Até o 1º Quad. 2021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7200" rIns="72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</a:t>
                      </a: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%Real/Prev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</a:tr>
              <a:tr h="317160">
                <a:tc>
                  <a:txBody>
                    <a:bodyPr lIns="7200" rIns="72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RECEITAS CORRENTES (I)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84.008.343,67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28.803.118,74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34,29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39640">
                <a:tc>
                  <a:txBody>
                    <a:bodyPr lIns="7200" rIns="72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   </a:t>
                      </a: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Impostos, Taxas e Contribuições de Melhoria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15.281.733,48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4.132.761,59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17160">
                <a:tc>
                  <a:txBody>
                    <a:bodyPr lIns="7200" rIns="72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   </a:t>
                      </a: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Contribuições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3.938.822,07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1.225.098,65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17160">
                <a:tc>
                  <a:txBody>
                    <a:bodyPr lIns="7200" rIns="72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   </a:t>
                      </a: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Receita Patrimonial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4.535.833,78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207.822,02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17160">
                <a:tc>
                  <a:txBody>
                    <a:bodyPr lIns="7200" rIns="72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       </a:t>
                      </a: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(-)  Aplicações financeiras (II)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4.533.103,78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207.355,28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4,57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17160">
                <a:tc>
                  <a:txBody>
                    <a:bodyPr lIns="7200" rIns="72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Outras receitas patrimoniais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        </a:t>
                      </a: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2.730,00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466,74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17160">
                <a:tc>
                  <a:txBody>
                    <a:bodyPr lIns="7200" rIns="72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    </a:t>
                      </a: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Transferências correntes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59.318.193,33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23.145.381,23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17160">
                <a:tc>
                  <a:txBody>
                    <a:bodyPr lIns="7200" rIns="72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    </a:t>
                      </a: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Demais Receitas Correntes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933.760,51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92.055,25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39640">
                <a:tc>
                  <a:txBody>
                    <a:bodyPr lIns="7200" rIns="72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    </a:t>
                      </a: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(-)  Outras Receitas Financeiras (III)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66.420,00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17.031,33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25,64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17160">
                <a:tc>
                  <a:txBody>
                    <a:bodyPr lIns="7200" rIns="72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          </a:t>
                      </a: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Receitas Correntes Restantes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867.340,51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75.023,92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16240">
                <a:tc>
                  <a:txBody>
                    <a:bodyPr lIns="7200" rIns="72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1- RECEITAS PRIMÁRIAS CORRENTES IV= (I-II-III)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79.408.819,89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28.578.732,13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35,99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</a:tr>
            </a:tbl>
          </a:graphicData>
        </a:graphic>
      </p:graphicFrame>
      <p:pic>
        <p:nvPicPr>
          <p:cNvPr id="230" name="Imagem 5" descr=""/>
          <p:cNvPicPr/>
          <p:nvPr/>
        </p:nvPicPr>
        <p:blipFill>
          <a:blip r:embed="rId1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  <p:sp>
        <p:nvSpPr>
          <p:cNvPr id="231" name="CustomShape 3"/>
          <p:cNvSpPr/>
          <p:nvPr/>
        </p:nvSpPr>
        <p:spPr>
          <a:xfrm>
            <a:off x="664920" y="188640"/>
            <a:ext cx="671652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AUDIÊNCIA PÚBLICA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1º Quadrimestre 2021</a:t>
            </a:r>
            <a:endParaRPr b="0" lang="pt-BR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CustomShape 1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9</a:t>
            </a:r>
            <a:endParaRPr b="0" lang="pt-BR" sz="1100" spc="-1" strike="noStrike">
              <a:latin typeface="Arial"/>
            </a:endParaRPr>
          </a:p>
        </p:txBody>
      </p:sp>
      <p:graphicFrame>
        <p:nvGraphicFramePr>
          <p:cNvPr id="233" name="Table 2"/>
          <p:cNvGraphicFramePr/>
          <p:nvPr/>
        </p:nvGraphicFramePr>
        <p:xfrm>
          <a:off x="179640" y="1589760"/>
          <a:ext cx="7789680" cy="2609640"/>
        </p:xfrm>
        <a:graphic>
          <a:graphicData uri="http://schemas.openxmlformats.org/drawingml/2006/table">
            <a:tbl>
              <a:tblPr/>
              <a:tblGrid>
                <a:gridCol w="3194280"/>
                <a:gridCol w="1531440"/>
                <a:gridCol w="1531440"/>
                <a:gridCol w="1532520"/>
              </a:tblGrid>
              <a:tr h="713880">
                <a:tc gridSpan="4">
                  <a:txBody>
                    <a:bodyPr lIns="7200" rIns="72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DADOS CONSOLIDADOS</a:t>
                      </a:r>
                      <a:endParaRPr b="0" lang="pt-BR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  <a:tr h="299160">
                <a:tc rowSpan="2">
                  <a:txBody>
                    <a:bodyPr lIns="7200" rIns="72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Receitas Primárias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rowSpan="2">
                  <a:txBody>
                    <a:bodyPr lIns="7200" rIns="72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</a:t>
                      </a: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Previsão Atualizada 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2">
                  <a:txBody>
                    <a:bodyPr lIns="7200" rIns="72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</a:t>
                      </a: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Receitas Realizadas 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  <a:tr h="506520">
                <a:tc vMerge="1"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7200" rIns="72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</a:t>
                      </a: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Até o 1º Quad. 2021 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7200" rIns="72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</a:t>
                      </a: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%Real/Prev 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</a:tr>
              <a:tr h="299160">
                <a:tc>
                  <a:txBody>
                    <a:bodyPr lIns="7200" rIns="72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RECEITAS DE CAPITAL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1.354.213,49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195.095,87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14,41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99160">
                <a:tc>
                  <a:txBody>
                    <a:bodyPr lIns="7200" rIns="72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  </a:t>
                      </a: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(-) Operação de Crédito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99160">
                <a:tc>
                  <a:txBody>
                    <a:bodyPr lIns="7200" rIns="72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  </a:t>
                      </a: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(-) Amortização de Empréstimos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370.884,24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152.668,45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41,15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99160">
                <a:tc>
                  <a:txBody>
                    <a:bodyPr lIns="7200" rIns="72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2- RECEITAS PRIMÁRIAS DE CAPITAL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983.229,25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42.427,42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4,32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99160">
                <a:tc>
                  <a:txBody>
                    <a:bodyPr lIns="7200" rIns="72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3- RECEITA PRIMÁRIA TOTAL (1+2)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80.392.049,14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28.621.159,55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35,60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</a:tr>
            </a:tbl>
          </a:graphicData>
        </a:graphic>
      </p:graphicFrame>
      <p:pic>
        <p:nvPicPr>
          <p:cNvPr id="234" name="Imagem 5" descr=""/>
          <p:cNvPicPr/>
          <p:nvPr/>
        </p:nvPicPr>
        <p:blipFill>
          <a:blip r:embed="rId1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  <p:sp>
        <p:nvSpPr>
          <p:cNvPr id="235" name="CustomShape 3"/>
          <p:cNvSpPr/>
          <p:nvPr/>
        </p:nvSpPr>
        <p:spPr>
          <a:xfrm>
            <a:off x="664920" y="188640"/>
            <a:ext cx="671652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AUDIÊNCIA PÚBLICA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1º Quadrimestre 2021</a:t>
            </a:r>
            <a:endParaRPr b="0" lang="pt-BR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CustomShape 1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fld id="{5AF1CBC9-5537-427E-A0CC-2978E422FD7A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Arial"/>
            </a:endParaRPr>
          </a:p>
        </p:txBody>
      </p:sp>
      <p:graphicFrame>
        <p:nvGraphicFramePr>
          <p:cNvPr id="237" name="Table 2"/>
          <p:cNvGraphicFramePr/>
          <p:nvPr/>
        </p:nvGraphicFramePr>
        <p:xfrm>
          <a:off x="179640" y="2061000"/>
          <a:ext cx="8784360" cy="3518640"/>
        </p:xfrm>
        <a:graphic>
          <a:graphicData uri="http://schemas.openxmlformats.org/drawingml/2006/table">
            <a:tbl>
              <a:tblPr/>
              <a:tblGrid>
                <a:gridCol w="1731960"/>
                <a:gridCol w="1080360"/>
                <a:gridCol w="1059840"/>
                <a:gridCol w="1028520"/>
                <a:gridCol w="1028520"/>
                <a:gridCol w="914400"/>
                <a:gridCol w="1002600"/>
                <a:gridCol w="938160"/>
              </a:tblGrid>
              <a:tr h="577440">
                <a:tc rowSpan="2">
                  <a:txBody>
                    <a:bodyPr lIns="5760" rIns="5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DESPESAS PRIMÁRIAS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rowSpan="2">
                  <a:txBody>
                    <a:bodyPr lIns="5760" rIns="5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Dotação atualizada 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rowSpan="2">
                  <a:txBody>
                    <a:bodyPr lIns="5760" rIns="5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Despesas empenhadas 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rowSpan="2">
                  <a:txBody>
                    <a:bodyPr lIns="5760" rIns="5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Despesas liquidadas 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rowSpan="2">
                  <a:txBody>
                    <a:bodyPr lIns="5760" rIns="5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Despesas pagas 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rowSpan="2">
                  <a:txBody>
                    <a:bodyPr lIns="5760" rIns="5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Restos a pagar processados pagos 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gridSpan="2">
                  <a:txBody>
                    <a:bodyPr lIns="5760" rIns="5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Restos a pagar não processados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  <a:tr h="738360">
                <a:tc vMerge="1"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5760" rIns="5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Liquidados 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760" rIns="5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Pagos 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51160">
                <a:tc>
                  <a:txBody>
                    <a:bodyPr lIns="5760" rIns="57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DESPESA PRIMÁRIA TOTAL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89.343.742,96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24.524.976,22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20.219.246,78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100" spc="-1" strike="noStrike">
                          <a:solidFill>
                            <a:srgbClr val="c42f1a"/>
                          </a:solidFill>
                          <a:latin typeface="Trebuchet MS"/>
                        </a:rPr>
                        <a:t>18.559.286,02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100" spc="-1" strike="noStrike">
                          <a:solidFill>
                            <a:srgbClr val="c42f1a"/>
                          </a:solidFill>
                          <a:latin typeface="Trebuchet MS"/>
                        </a:rPr>
                        <a:t>1.416.852,73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2.455.011,99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100" spc="-1" strike="noStrike">
                          <a:solidFill>
                            <a:srgbClr val="c42f1a"/>
                          </a:solidFill>
                          <a:latin typeface="Trebuchet MS"/>
                        </a:rPr>
                        <a:t>2.422.724,62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</a:tr>
              <a:tr h="551160">
                <a:tc>
                  <a:txBody>
                    <a:bodyPr lIns="5760" rIns="57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Despesa Primária Corrente (XIII)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78.768.997,00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23.846.333,79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19.618.477,77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18.374.754,76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1.415.184,73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581.658,54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575.291,17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51160">
                <a:tc>
                  <a:txBody>
                    <a:bodyPr lIns="5760" rIns="57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Despesa Primária de Capital (XXI)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5.948.117,07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678.642,43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600.769,01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ff0000"/>
                          </a:solidFill>
                          <a:latin typeface="Trebuchet MS"/>
                        </a:rPr>
                        <a:t>184.531,26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ff0000"/>
                          </a:solidFill>
                          <a:latin typeface="Trebuchet MS"/>
                        </a:rPr>
                        <a:t>1.668,00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1.873.353,43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ff0000"/>
                          </a:solidFill>
                          <a:latin typeface="Trebuchet MS"/>
                        </a:rPr>
                        <a:t>1.847.433,45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49360">
                <a:tc>
                  <a:txBody>
                    <a:bodyPr lIns="5760" rIns="57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Reserva de Contingência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4.626.628,89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238" name="Imagem 5" descr=""/>
          <p:cNvPicPr/>
          <p:nvPr/>
        </p:nvPicPr>
        <p:blipFill>
          <a:blip r:embed="rId1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  <p:sp>
        <p:nvSpPr>
          <p:cNvPr id="239" name="CustomShape 3"/>
          <p:cNvSpPr/>
          <p:nvPr/>
        </p:nvSpPr>
        <p:spPr>
          <a:xfrm>
            <a:off x="664920" y="188640"/>
            <a:ext cx="671652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AUDIÊNCIA PÚBLICA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1º Quadrimestre 2021</a:t>
            </a:r>
            <a:endParaRPr b="0" lang="pt-BR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CustomShape 1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fld id="{5320CA55-7A03-4B08-826F-96433FD232B6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Arial"/>
            </a:endParaRPr>
          </a:p>
        </p:txBody>
      </p:sp>
      <p:pic>
        <p:nvPicPr>
          <p:cNvPr id="241" name="Imagem 5" descr=""/>
          <p:cNvPicPr/>
          <p:nvPr/>
        </p:nvPicPr>
        <p:blipFill>
          <a:blip r:embed="rId1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  <p:sp>
        <p:nvSpPr>
          <p:cNvPr id="242" name="CustomShape 2"/>
          <p:cNvSpPr/>
          <p:nvPr/>
        </p:nvSpPr>
        <p:spPr>
          <a:xfrm>
            <a:off x="664920" y="188640"/>
            <a:ext cx="671652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AUDIÊNCIA PÚBLICA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1º Quadrimestre 2021</a:t>
            </a:r>
            <a:endParaRPr b="0" lang="pt-BR" sz="2400" spc="-1" strike="noStrike">
              <a:latin typeface="Arial"/>
            </a:endParaRPr>
          </a:p>
        </p:txBody>
      </p:sp>
      <p:graphicFrame>
        <p:nvGraphicFramePr>
          <p:cNvPr id="243" name="Table 3"/>
          <p:cNvGraphicFramePr/>
          <p:nvPr/>
        </p:nvGraphicFramePr>
        <p:xfrm>
          <a:off x="324000" y="1506600"/>
          <a:ext cx="7398000" cy="4291200"/>
        </p:xfrm>
        <a:graphic>
          <a:graphicData uri="http://schemas.openxmlformats.org/drawingml/2006/table">
            <a:tbl>
              <a:tblPr/>
              <a:tblGrid>
                <a:gridCol w="2624760"/>
                <a:gridCol w="1908720"/>
                <a:gridCol w="2028600"/>
                <a:gridCol w="835920"/>
              </a:tblGrid>
              <a:tr h="449640">
                <a:tc>
                  <a:txBody>
                    <a:bodyPr lIns="43560" rIns="43560" tIns="0" bIns="0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DESPESA (Pagas)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43560" rIns="43560" tIns="0" bIns="0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Previsão Atualizada (A)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43560" rIns="43560" tIns="0" bIns="0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Realizada no Período (B)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43560" rIns="43560" tIns="0" bIns="0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% (B/A)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</a:tr>
              <a:tr h="457920">
                <a:tc>
                  <a:txBody>
                    <a:bodyPr lIns="43560" rIns="43560" tIns="0" bIns="0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Despesas Correntes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43560" rIns="43560" tIns="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78.898.997,00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43560" rIns="43560" tIns="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20.365.230,66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43560" rIns="43560" tIns="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25,81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457920">
                <a:tc>
                  <a:txBody>
                    <a:bodyPr lIns="43560" rIns="43560" tIns="0" bIns="0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  </a:t>
                      </a: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(-) Juros e Encargos da Dívida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43560" rIns="43560" tIns="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130.000,00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516960">
                <a:tc>
                  <a:txBody>
                    <a:bodyPr lIns="43560" rIns="43560" tIns="0" bIns="0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4 (=) Despesas Primárias Correntes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43560" rIns="43560" tIns="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78.768.997,00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43560" rIns="43560" tIns="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20.365.230,66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457920">
                <a:tc>
                  <a:txBody>
                    <a:bodyPr lIns="43560" rIns="43560" tIns="0" bIns="0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Despesas de Capital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43560" rIns="43560" tIns="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6.118.217,07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43560" rIns="43560" tIns="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2.033.632,71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43560" rIns="43560" tIns="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33,24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457920">
                <a:tc>
                  <a:txBody>
                    <a:bodyPr lIns="43560" rIns="43560" tIns="0" bIns="0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(-) Amortização da Dívida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43560" rIns="43560" tIns="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170.100,00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516960">
                <a:tc>
                  <a:txBody>
                    <a:bodyPr lIns="43560" rIns="43560" tIns="0" bIns="0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5 (=) Despesas Primárias de Capital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43560" rIns="43560" tIns="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5.948.117,07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43560" rIns="43560" tIns="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2.033.632,71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516960">
                <a:tc>
                  <a:txBody>
                    <a:bodyPr lIns="43560" rIns="43560" tIns="0" bIns="0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6 Despesas Primárias Líquidas (4+5)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43560" rIns="43560" tIns="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89.343.742,96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43560" rIns="43560" tIns="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22.398.863,37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43560" rIns="43560" tIns="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25,07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459000">
                <a:tc>
                  <a:txBody>
                    <a:bodyPr lIns="43560" rIns="43560" tIns="0" bIns="0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7 Resultado Primário   (3 – 6)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43560" rIns="43560" tIns="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6.222.296,18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7478</TotalTime>
  <Application>LibreOffice/7.0.1.2$Windows_X86_64 LibreOffice_project/7cbcfc562f6eb6708b5ff7d7397325de9e764452</Application>
  <Words>905</Words>
  <Paragraphs>292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2017-09-28T13:49:21Z</dcterms:created>
  <dc:creator>PLANEJAMEMTO</dc:creator>
  <dc:description/>
  <dc:language>pt-BR</dc:language>
  <cp:lastModifiedBy>TecleEnter</cp:lastModifiedBy>
  <cp:lastPrinted>2021-02-10T19:11:15Z</cp:lastPrinted>
  <dcterms:modified xsi:type="dcterms:W3CDTF">2021-05-26T16:38:35Z</dcterms:modified>
  <cp:revision>376</cp:revision>
  <dc:subject/>
  <dc:title>Apresentação do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Apresentação na tela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19</vt:i4>
  </property>
</Properties>
</file>