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8.wmf" ContentType="image/x-wmf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4A3B181-2671-46E5-8785-2F09FE95589F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9/29/21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46988A1-F708-43E3-A1F0-22789877EE3B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4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53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4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5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56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7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8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9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0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1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2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63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7FA9F93-B8B1-4372-A3B4-99D95377FEB1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9/29/21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64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65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3681E37-C93A-45A4-84A1-DB15D73712DA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66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7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05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6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7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08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9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0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1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2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3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4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5" name="PlaceHolder 12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A365D23-A703-43D9-83F0-415D828AA0C3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9/29/21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16" name="PlaceHolder 13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17" name="PlaceHolder 14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F535AF9D-9527-493C-83A4-2E48B5CE17C1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18" name="PlaceHolder 1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9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"/>
          <p:cNvGrpSpPr/>
          <p:nvPr/>
        </p:nvGrpSpPr>
        <p:grpSpPr>
          <a:xfrm>
            <a:off x="-8640" y="-8640"/>
            <a:ext cx="9169560" cy="6874920"/>
            <a:chOff x="-8640" y="-8640"/>
            <a:chExt cx="9169560" cy="6874920"/>
          </a:xfrm>
        </p:grpSpPr>
        <p:sp>
          <p:nvSpPr>
            <p:cNvPr id="157" name="CustomShape 2"/>
            <p:cNvSpPr/>
            <p:nvPr/>
          </p:nvSpPr>
          <p:spPr>
            <a:xfrm>
              <a:off x="-8640" y="4013280"/>
              <a:ext cx="456840" cy="285300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8" name="Line 3"/>
            <p:cNvSpPr/>
            <p:nvPr/>
          </p:nvSpPr>
          <p:spPr>
            <a:xfrm flipV="1">
              <a:off x="5130720" y="4175280"/>
              <a:ext cx="4022280" cy="2682720"/>
            </a:xfrm>
            <a:prstGeom prst="line">
              <a:avLst/>
            </a:prstGeom>
            <a:ln cap="rnd" w="9525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59" name="Line 4"/>
            <p:cNvSpPr/>
            <p:nvPr/>
          </p:nvSpPr>
          <p:spPr>
            <a:xfrm>
              <a:off x="7042680" y="0"/>
              <a:ext cx="1218960" cy="6858000"/>
            </a:xfrm>
            <a:prstGeom prst="line">
              <a:avLst/>
            </a:prstGeom>
            <a:ln cap="rnd" w="9525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0" name="CustomShape 5"/>
            <p:cNvSpPr/>
            <p:nvPr/>
          </p:nvSpPr>
          <p:spPr>
            <a:xfrm>
              <a:off x="6891840" y="0"/>
              <a:ext cx="2269080" cy="686628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1" name="CustomShape 6"/>
            <p:cNvSpPr/>
            <p:nvPr/>
          </p:nvSpPr>
          <p:spPr>
            <a:xfrm>
              <a:off x="7205040" y="-8640"/>
              <a:ext cx="1947960" cy="686628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2" name="CustomShape 7"/>
            <p:cNvSpPr/>
            <p:nvPr/>
          </p:nvSpPr>
          <p:spPr>
            <a:xfrm>
              <a:off x="6638040" y="3920040"/>
              <a:ext cx="2513160" cy="293760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3" name="CustomShape 8"/>
            <p:cNvSpPr/>
            <p:nvPr/>
          </p:nvSpPr>
          <p:spPr>
            <a:xfrm>
              <a:off x="7010280" y="-8640"/>
              <a:ext cx="2142360" cy="686628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4" name="CustomShape 9"/>
            <p:cNvSpPr/>
            <p:nvPr/>
          </p:nvSpPr>
          <p:spPr>
            <a:xfrm>
              <a:off x="8295840" y="-8640"/>
              <a:ext cx="857160" cy="686628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5" name="CustomShape 10"/>
            <p:cNvSpPr/>
            <p:nvPr/>
          </p:nvSpPr>
          <p:spPr>
            <a:xfrm>
              <a:off x="8077320" y="-8640"/>
              <a:ext cx="1066320" cy="686628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6" name="CustomShape 11"/>
            <p:cNvSpPr/>
            <p:nvPr/>
          </p:nvSpPr>
          <p:spPr>
            <a:xfrm>
              <a:off x="8060400" y="4893840"/>
              <a:ext cx="109368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67" name="PlaceHolder 12"/>
          <p:cNvSpPr>
            <a:spLocks noGrp="1"/>
          </p:cNvSpPr>
          <p:nvPr>
            <p:ph type="title"/>
          </p:nvPr>
        </p:nvSpPr>
        <p:spPr>
          <a:xfrm>
            <a:off x="609480" y="609480"/>
            <a:ext cx="6347520" cy="13204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90c226"/>
                </a:solidFill>
                <a:latin typeface="Trebuchet MS"/>
              </a:rPr>
              <a:t>Clique para editar o título mestre</a:t>
            </a:r>
            <a:endParaRPr b="0" lang="pt-B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8" name="PlaceHolder 13"/>
          <p:cNvSpPr>
            <a:spLocks noGrp="1"/>
          </p:cNvSpPr>
          <p:nvPr>
            <p:ph type="dt"/>
          </p:nvPr>
        </p:nvSpPr>
        <p:spPr>
          <a:xfrm>
            <a:off x="5405400" y="6041520"/>
            <a:ext cx="683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F052E5E-8B57-4B9C-A258-47E6E6034ED7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9/29/21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69" name="PlaceHolder 14"/>
          <p:cNvSpPr>
            <a:spLocks noGrp="1"/>
          </p:cNvSpPr>
          <p:nvPr>
            <p:ph type="ftr"/>
          </p:nvPr>
        </p:nvSpPr>
        <p:spPr>
          <a:xfrm>
            <a:off x="609480" y="6041520"/>
            <a:ext cx="46227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70" name="PlaceHolder 15"/>
          <p:cNvSpPr>
            <a:spLocks noGrp="1"/>
          </p:cNvSpPr>
          <p:nvPr>
            <p:ph type="sldNum"/>
          </p:nvPr>
        </p:nvSpPr>
        <p:spPr>
          <a:xfrm>
            <a:off x="6444720" y="6041520"/>
            <a:ext cx="51228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C080835-3CDA-4045-8A36-3D6193C806CD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&lt;número&gt;</a:t>
            </a:fld>
            <a:endParaRPr b="0" lang="pt-BR" sz="900" spc="-1" strike="noStrike">
              <a:latin typeface="Times New Roman"/>
            </a:endParaRPr>
          </a:p>
        </p:txBody>
      </p:sp>
      <p:sp>
        <p:nvSpPr>
          <p:cNvPr id="171" name="PlaceHolder 1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  <a:endParaRPr b="0" lang="pt-BR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404040"/>
                </a:solidFill>
                <a:latin typeface="Trebuchet MS"/>
              </a:rPr>
              <a:t>2.º nível da estrutura de tópicos</a:t>
            </a:r>
            <a:endParaRPr b="0" lang="pt-BR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3.º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200" spc="-1" strike="noStrike">
                <a:solidFill>
                  <a:srgbClr val="404040"/>
                </a:solidFill>
                <a:latin typeface="Trebuchet MS"/>
              </a:rPr>
              <a:t>4.º nível da estrutura de tópicos</a:t>
            </a:r>
            <a:endParaRPr b="0" lang="pt-BR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5.º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6.º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404040"/>
                </a:solidFill>
                <a:latin typeface="Trebuchet MS"/>
              </a:rPr>
              <a:t>7.º nível da estrutura de tópicos</a:t>
            </a:r>
            <a:endParaRPr b="0" lang="pt-BR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4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4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wmf"/><Relationship Id="rId5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1364760" y="188640"/>
            <a:ext cx="5625720" cy="9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1" i="1" lang="pt-BR" sz="2800" spc="-1" strike="noStrike">
                <a:solidFill>
                  <a:srgbClr val="000000"/>
                </a:solidFill>
                <a:latin typeface="Calibri"/>
              </a:rPr>
              <a:t>Secretaria Municipal de Finanças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6508A6BA-32B7-4E6F-8E75-92AFAF4D416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0" name="CustomShape 3"/>
          <p:cNvSpPr/>
          <p:nvPr/>
        </p:nvSpPr>
        <p:spPr>
          <a:xfrm>
            <a:off x="720" y="1397520"/>
            <a:ext cx="9142920" cy="452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799"/>
              </a:spcBef>
            </a:pP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AUDIÊNCIA PÚBLICA 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AVALIAÇÃO DAS METAS FISCAIS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2º QUADRIMESTRE DE 2021</a:t>
            </a: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</a:pPr>
            <a:endParaRPr b="0" lang="pt-BR" sz="40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9"/>
              </a:spcBef>
            </a:pPr>
            <a:endParaRPr b="0" lang="pt-BR" sz="4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9"/>
              </a:spcBef>
            </a:pPr>
            <a:endParaRPr b="0" lang="pt-BR" sz="4000" spc="-1" strike="noStrike">
              <a:latin typeface="Arial"/>
            </a:endParaRPr>
          </a:p>
        </p:txBody>
      </p:sp>
      <p:pic>
        <p:nvPicPr>
          <p:cNvPr id="211" name="Imagem 1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11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47" name="Table 2"/>
          <p:cNvGraphicFramePr/>
          <p:nvPr/>
        </p:nvGraphicFramePr>
        <p:xfrm>
          <a:off x="683640" y="1917000"/>
          <a:ext cx="7632000" cy="265896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553320">
                <a:tc>
                  <a:txBody>
                    <a:bodyPr lIns="9360" rIns="93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Receitas Primárias Totais (+)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63.223.039,00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primárias líquidas (-)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46.452.765,64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47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Resultado Primário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16.770.273,36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47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70160"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Meta Fixada na LDO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48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49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51" name="CustomShape 2"/>
          <p:cNvSpPr/>
          <p:nvPr/>
        </p:nvSpPr>
        <p:spPr>
          <a:xfrm>
            <a:off x="302760" y="1484640"/>
            <a:ext cx="822852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1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RISCOS DA DÍVIDA = RESULTADO NOMINAL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O resultado nominal equivale à variação total da dívida fiscal líquida no período, comparando-a do período anterior. </a:t>
            </a:r>
            <a:r>
              <a:rPr b="1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Demonstra se a dívida evoluiu ou diminuiu no período 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e mede a necessidade de financiamento no Setor Público. </a:t>
            </a: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	</a:t>
            </a:r>
            <a:r>
              <a:rPr b="0" lang="pt-BR" sz="1800" spc="-1" strike="noStrike">
                <a:solidFill>
                  <a:srgbClr val="000000"/>
                </a:solidFill>
                <a:latin typeface="Trebuchet MS"/>
                <a:ea typeface="DejaVu Sans"/>
              </a:rPr>
              <a:t>Dívida Consolidada: São obrigações financeiras assumidas pelo Município, para amortização em </a:t>
            </a:r>
            <a:r>
              <a:rPr b="0" lang="pt-BR" sz="1800" spc="-1" strike="noStrike" u="sng">
                <a:solidFill>
                  <a:srgbClr val="000000"/>
                </a:solidFill>
                <a:uFillTx/>
                <a:latin typeface="Trebuchet MS"/>
                <a:ea typeface="DejaVu Sans"/>
              </a:rPr>
              <a:t>prazo maior que 12 meses.  </a:t>
            </a:r>
            <a:endParaRPr b="0" lang="pt-BR" sz="18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1800" spc="-1" strike="noStrike">
              <a:latin typeface="Arial"/>
            </a:endParaRPr>
          </a:p>
        </p:txBody>
      </p:sp>
      <p:pic>
        <p:nvPicPr>
          <p:cNvPr id="252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53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55" name="CustomShape 2"/>
          <p:cNvSpPr/>
          <p:nvPr/>
        </p:nvSpPr>
        <p:spPr>
          <a:xfrm>
            <a:off x="302760" y="1484640"/>
            <a:ext cx="822852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56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57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58" name="Table 4"/>
          <p:cNvGraphicFramePr/>
          <p:nvPr/>
        </p:nvGraphicFramePr>
        <p:xfrm>
          <a:off x="609480" y="2160720"/>
          <a:ext cx="7643520" cy="3678840"/>
        </p:xfrm>
        <a:graphic>
          <a:graphicData uri="http://schemas.openxmlformats.org/drawingml/2006/table">
            <a:tbl>
              <a:tblPr/>
              <a:tblGrid>
                <a:gridCol w="3711960"/>
                <a:gridCol w="1788120"/>
                <a:gridCol w="2143440"/>
              </a:tblGrid>
              <a:tr h="334440">
                <a:tc row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Cálculo do Resultado Nominal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Saldo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3444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Em 31/12/2020 (A)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Até o 2º quad 2021 (B)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(I)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1.733.777,66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1.545.275,23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(II)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24.249.131,84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42.877.159,67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Disponibilidade de Caixa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23.569.620,85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41.917.667,26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Disponibilidade de Caixa Bruta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25.036.841,51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42.088.589,56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Restos a pagar processados (-)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1.467.220,66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170.922,30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Demais haveres financeiros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679.510,99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959.492,41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Líquida (I-II)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-22.515.354,18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-41.331.884.44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2280"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660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(A-B)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18.816.530,26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60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61" name="CustomShape 2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1153440" y="1849680"/>
            <a:ext cx="6120000" cy="411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</a:pP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</a:pP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b="0" lang="pt-BR" sz="2400" spc="-1" strike="noStrike">
              <a:latin typeface="Arial"/>
            </a:endParaRPr>
          </a:p>
        </p:txBody>
      </p:sp>
      <p:pic>
        <p:nvPicPr>
          <p:cNvPr id="263" name="Imagem 1" descr=""/>
          <p:cNvPicPr/>
          <p:nvPr/>
        </p:nvPicPr>
        <p:blipFill>
          <a:blip r:embed="rId2"/>
          <a:stretch/>
        </p:blipFill>
        <p:spPr>
          <a:xfrm>
            <a:off x="966240" y="1316520"/>
            <a:ext cx="6067800" cy="516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Imagem 1" descr=""/>
          <p:cNvPicPr/>
          <p:nvPr/>
        </p:nvPicPr>
        <p:blipFill>
          <a:blip r:embed="rId1"/>
          <a:stretch/>
        </p:blipFill>
        <p:spPr>
          <a:xfrm>
            <a:off x="1002240" y="1880640"/>
            <a:ext cx="6083280" cy="4702680"/>
          </a:xfrm>
          <a:prstGeom prst="rect">
            <a:avLst/>
          </a:prstGeom>
          <a:ln w="0">
            <a:noFill/>
          </a:ln>
        </p:spPr>
      </p:pic>
      <p:pic>
        <p:nvPicPr>
          <p:cNvPr id="265" name="Imagem 2" descr=""/>
          <p:cNvPicPr/>
          <p:nvPr/>
        </p:nvPicPr>
        <p:blipFill>
          <a:blip r:embed="rId2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pic>
        <p:nvPicPr>
          <p:cNvPr id="266" name="Imagem 3" descr=""/>
          <p:cNvPicPr/>
          <p:nvPr/>
        </p:nvPicPr>
        <p:blipFill>
          <a:blip r:embed="rId3"/>
          <a:stretch/>
        </p:blipFill>
        <p:spPr>
          <a:xfrm>
            <a:off x="1713600" y="259200"/>
            <a:ext cx="4157640" cy="1371240"/>
          </a:xfrm>
          <a:prstGeom prst="rect">
            <a:avLst/>
          </a:prstGeom>
          <a:ln w="0">
            <a:noFill/>
          </a:ln>
        </p:spPr>
      </p:pic>
      <p:pic>
        <p:nvPicPr>
          <p:cNvPr id="267" name="Imagem 4" descr=""/>
          <p:cNvPicPr/>
          <p:nvPr/>
        </p:nvPicPr>
        <p:blipFill>
          <a:blip r:embed="rId4"/>
          <a:stretch/>
        </p:blipFill>
        <p:spPr>
          <a:xfrm>
            <a:off x="1054080" y="2106720"/>
            <a:ext cx="5581800" cy="162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18</a:t>
            </a:r>
            <a:endParaRPr b="0" lang="pt-BR" sz="1200" spc="-1" strike="noStrike">
              <a:latin typeface="Arial"/>
            </a:endParaRPr>
          </a:p>
        </p:txBody>
      </p:sp>
      <p:pic>
        <p:nvPicPr>
          <p:cNvPr id="269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70" name="CustomShape 2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71" name="Table 3"/>
          <p:cNvGraphicFramePr/>
          <p:nvPr/>
        </p:nvGraphicFramePr>
        <p:xfrm>
          <a:off x="250920" y="1870200"/>
          <a:ext cx="8051040" cy="3740400"/>
        </p:xfrm>
        <a:graphic>
          <a:graphicData uri="http://schemas.openxmlformats.org/drawingml/2006/table">
            <a:tbl>
              <a:tblPr/>
              <a:tblGrid>
                <a:gridCol w="1803600"/>
                <a:gridCol w="1564920"/>
                <a:gridCol w="1180800"/>
                <a:gridCol w="1334520"/>
                <a:gridCol w="777600"/>
                <a:gridCol w="657360"/>
                <a:gridCol w="732240"/>
              </a:tblGrid>
              <a:tr h="9442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PODER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 APURADO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LIMITE MÁXIMO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LIMITE PRUD.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500" spc="-1" strike="noStrike">
                          <a:solidFill>
                            <a:srgbClr val="002060"/>
                          </a:solidFill>
                          <a:latin typeface="Trebuchet MS"/>
                        </a:rPr>
                        <a:t>LIMITE ALERTA</a:t>
                      </a:r>
                      <a:endParaRPr b="0" lang="pt-BR" sz="15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EXECUTIVO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    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42.651.302,27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46,49%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51,30%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48,60%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LEGISLATIVO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1.223.847,16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1,34%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5,70%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5,40%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6386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TOTAL DESPESA DE PESSOAL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43.875.149,43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47,83%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60,00%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57,00%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880200">
                <a:tc gridSpan="4"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 CORRENTE LIQUIDA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3"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91.734.448,74 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                    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B0C8AB5-4B2C-4A10-ACC9-E4976B8E1CDD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Arial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-318600" y="412560"/>
            <a:ext cx="7342560" cy="12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Avaliação 2º Quadrimestre 2021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74" name="CustomShape 3"/>
          <p:cNvSpPr/>
          <p:nvPr/>
        </p:nvSpPr>
        <p:spPr>
          <a:xfrm>
            <a:off x="107640" y="1475640"/>
            <a:ext cx="8712720" cy="408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Comentário Final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61"/>
              </a:spcBef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	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Fica demonstrado assim, o cumprimento das metas fiscais estabelecidas, bem como o atendimento dos requisitos da Lei de Responsabilidade Fiscal 101/2000.</a:t>
            </a:r>
            <a:endParaRPr b="0" lang="pt-BR" sz="2000" spc="-1" strike="noStrike">
              <a:latin typeface="Arial"/>
            </a:endParaRPr>
          </a:p>
        </p:txBody>
      </p:sp>
      <p:pic>
        <p:nvPicPr>
          <p:cNvPr id="275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5279D7FA-933C-4E15-9DDE-8F5087E46E2A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Arial"/>
            </a:endParaRPr>
          </a:p>
        </p:txBody>
      </p:sp>
      <p:sp>
        <p:nvSpPr>
          <p:cNvPr id="277" name="CustomShape 2"/>
          <p:cNvSpPr/>
          <p:nvPr/>
        </p:nvSpPr>
        <p:spPr>
          <a:xfrm>
            <a:off x="-318600" y="412560"/>
            <a:ext cx="7342560" cy="12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Avaliação 2º Quadrimestre 2021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78" name="CustomShape 3"/>
          <p:cNvSpPr/>
          <p:nvPr/>
        </p:nvSpPr>
        <p:spPr>
          <a:xfrm>
            <a:off x="107640" y="2045880"/>
            <a:ext cx="8712720" cy="32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AGRADECEMOS A ATENÇÃO!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Informações: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b="0" lang="pt-BR" sz="2800" spc="-1" strike="noStrike">
                <a:solidFill>
                  <a:srgbClr val="000000"/>
                </a:solidFill>
                <a:latin typeface="Trebuchet MS"/>
              </a:rPr>
              <a:t>Secretaria Municipal de Finanças </a:t>
            </a:r>
            <a:endParaRPr b="0" lang="pt-BR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</a:pPr>
            <a:endParaRPr b="0" lang="pt-BR" sz="2800" spc="-1" strike="noStrike">
              <a:latin typeface="Arial"/>
            </a:endParaRPr>
          </a:p>
        </p:txBody>
      </p:sp>
      <p:pic>
        <p:nvPicPr>
          <p:cNvPr id="279" name="Imagem 1" descr=""/>
          <p:cNvPicPr/>
          <p:nvPr/>
        </p:nvPicPr>
        <p:blipFill>
          <a:blip r:embed="rId1"/>
          <a:stretch/>
        </p:blipFill>
        <p:spPr>
          <a:xfrm>
            <a:off x="5003640" y="5123160"/>
            <a:ext cx="4041720" cy="767880"/>
          </a:xfrm>
          <a:prstGeom prst="rect">
            <a:avLst/>
          </a:prstGeom>
          <a:ln w="0">
            <a:noFill/>
          </a:ln>
        </p:spPr>
      </p:pic>
      <p:pic>
        <p:nvPicPr>
          <p:cNvPr id="280" name="Imagem 6" descr=""/>
          <p:cNvPicPr/>
          <p:nvPr/>
        </p:nvPicPr>
        <p:blipFill>
          <a:blip r:embed="rId2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CB82DF0F-5BF0-4B09-8FAC-588663F71910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14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15" name="CustomShape 3"/>
          <p:cNvSpPr/>
          <p:nvPr/>
        </p:nvSpPr>
        <p:spPr>
          <a:xfrm>
            <a:off x="550800" y="2337840"/>
            <a:ext cx="7297920" cy="24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Definição:</a:t>
            </a:r>
            <a:endParaRPr b="0" lang="pt-BR" sz="20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A audiência pública é uma forma de promover a participação popular no processo de decisão sobre administração pública. Sendo portanto uma das formas de participação, e de controle popular a qual proporciona ao cidadão a troca de informações com o administrador, exercendo assim sua cidadania.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416A1D8D-0BD6-4F7D-BE64-A7360A798C5F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18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19" name="CustomShape 3"/>
          <p:cNvSpPr/>
          <p:nvPr/>
        </p:nvSpPr>
        <p:spPr>
          <a:xfrm>
            <a:off x="675360" y="2286000"/>
            <a:ext cx="6701760" cy="28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Esta audiência pública tem por objetivo abordar, de forma resumida, alguns aspectos considerados mais relevantes da execução orçamentária e financeira até o 2º quadrimestre de 2021. 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Ao longo desta apresentação procuramos oferecer elementos para melhor compreensão dos relatórios da LRF</a:t>
            </a: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C67DD061-8882-406A-A724-3462890DCAB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22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23" name="CustomShape 3"/>
          <p:cNvSpPr/>
          <p:nvPr/>
        </p:nvSpPr>
        <p:spPr>
          <a:xfrm>
            <a:off x="550800" y="2337840"/>
            <a:ext cx="729792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1800" spc="-1" strike="noStrike">
                <a:solidFill>
                  <a:srgbClr val="000000"/>
                </a:solidFill>
                <a:latin typeface="Trebuchet MS"/>
              </a:rPr>
              <a:t>Motivo para a Realização desta Audiência Pública: 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Para atender ao disposto no § 4º do Art. 9º, assim como os objetivos previstos no § 1º do Art. 1º ambos da LC 101/2000.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b="0" lang="pt-BR" sz="1800" spc="-1" strike="noStrike">
                <a:solidFill>
                  <a:srgbClr val="000000"/>
                </a:solidFill>
                <a:latin typeface="Trebuchet MS"/>
              </a:rPr>
              <a:t>A responsabilidade na gestão fiscal pressupõe a ação planejada e transparente, em que se previnem riscos e corrigem desvios capazes de afetar o equilíbrio das contas públicas.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fld id="{F3ACF465-A059-4F9F-9745-606CB6FD5871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1276200" y="188640"/>
            <a:ext cx="6572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26" name="Imagem 6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27" name="CustomShape 3"/>
          <p:cNvSpPr/>
          <p:nvPr/>
        </p:nvSpPr>
        <p:spPr>
          <a:xfrm>
            <a:off x="550800" y="2337840"/>
            <a:ext cx="7297920" cy="28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• </a:t>
            </a:r>
            <a:r>
              <a:rPr b="1" lang="pt-BR" sz="2000" spc="-1" strike="noStrike">
                <a:solidFill>
                  <a:srgbClr val="000000"/>
                </a:solidFill>
                <a:latin typeface="Trebuchet MS"/>
              </a:rPr>
              <a:t>Artigo 9º (...) 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Trebuchet MS"/>
              </a:rPr>
              <a:t>§ 4º - Até o final dos meses de maio, setembro e fevereiro, o Poder Executivo demonstrará e avaliará o cumprimento das metas fiscais de cada quadrimestre, em audiência pública na comissão referida no § 1º do Art. 166º da constituição federal (CF) ou equivalente nas casas legislativas estaduais e municipais.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9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29" name="Table 2"/>
          <p:cNvGraphicFramePr/>
          <p:nvPr/>
        </p:nvGraphicFramePr>
        <p:xfrm>
          <a:off x="436320" y="1008000"/>
          <a:ext cx="7491600" cy="2805120"/>
        </p:xfrm>
        <a:graphic>
          <a:graphicData uri="http://schemas.openxmlformats.org/drawingml/2006/table">
            <a:tbl>
              <a:tblPr/>
              <a:tblGrid>
                <a:gridCol w="3361680"/>
                <a:gridCol w="1577160"/>
                <a:gridCol w="1577160"/>
                <a:gridCol w="975600"/>
              </a:tblGrid>
              <a:tr h="668880">
                <a:tc gridSpan="4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DADOS CONSOLIDADOS</a:t>
                      </a:r>
                      <a:endParaRPr b="0" lang="pt-BR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03120"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Primárias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Previsão Atualizada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Realizadas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4777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Até o 2º Quad. 2021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%Real/Prev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31860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CORRENTES (I)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84.008.343,67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63.669.927,39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75,79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860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 Aplicações financeiras (II)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4.533.103,78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605.601,56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13,36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37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 Outras Receitas Financeiras (III)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66.420,00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36.509,38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54,97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1- RECEITAS PRIMÁRIAS CORRENTES IV= (I-II-III)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79.408.819,89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63.027.816,45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79,37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pic>
        <p:nvPicPr>
          <p:cNvPr id="230" name="Imagem 5" descr=""/>
          <p:cNvPicPr/>
          <p:nvPr/>
        </p:nvPicPr>
        <p:blipFill>
          <a:blip r:embed="rId1"/>
          <a:stretch/>
        </p:blipFill>
        <p:spPr>
          <a:xfrm>
            <a:off x="238680" y="17820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31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32" name="Table 4"/>
          <p:cNvGraphicFramePr/>
          <p:nvPr/>
        </p:nvGraphicFramePr>
        <p:xfrm>
          <a:off x="436320" y="3846240"/>
          <a:ext cx="7481160" cy="1372320"/>
        </p:xfrm>
        <a:graphic>
          <a:graphicData uri="http://schemas.openxmlformats.org/drawingml/2006/table">
            <a:tbl>
              <a:tblPr/>
              <a:tblGrid>
                <a:gridCol w="3355920"/>
                <a:gridCol w="1600200"/>
                <a:gridCol w="1589760"/>
                <a:gridCol w="935280"/>
              </a:tblGrid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RECEITAS DE CAPITAL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1.354.213,49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542.674,77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40,07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Operação de Crédito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Amortização de Empréstimos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370.884,24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347.452,22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93,66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2- RECEITAS PRIMÁRIAS DE CAPITAL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983.229,25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195.222,55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19,86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3- RECEITA PRIMÁRIA TOTAL (1+2)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80.392.049,14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63.223.039,00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78,64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9</a:t>
            </a: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234" name="Table 2"/>
          <p:cNvGraphicFramePr/>
          <p:nvPr/>
        </p:nvGraphicFramePr>
        <p:xfrm>
          <a:off x="436320" y="1568880"/>
          <a:ext cx="7481160" cy="2347920"/>
        </p:xfrm>
        <a:graphic>
          <a:graphicData uri="http://schemas.openxmlformats.org/drawingml/2006/table">
            <a:tbl>
              <a:tblPr/>
              <a:tblGrid>
                <a:gridCol w="3357000"/>
                <a:gridCol w="1575000"/>
                <a:gridCol w="1575000"/>
                <a:gridCol w="974160"/>
              </a:tblGrid>
              <a:tr h="652680">
                <a:tc gridSpan="4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DADOS CONSOLIDADOS</a:t>
                      </a:r>
                      <a:endParaRPr b="0" lang="pt-BR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91600"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Primárias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row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Previsão Atualizada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2"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Realizadas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4600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Até o 2º Quad. 2021</a:t>
                      </a:r>
                      <a:endParaRPr b="0" lang="pt-BR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Pago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7200" rIns="720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%Real/Prev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  <a:tr h="31068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CORRENTES (I)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81.454.809,11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42.748.363,21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52,48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1068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 Juros e Encargos da Dívida(II)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130.000,00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2220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 (=) DESPESA PRIMÁRIAS CORRENTES III= (I-II)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81.324.809,11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42.748.363,21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pic>
        <p:nvPicPr>
          <p:cNvPr id="235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36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37" name="Table 4"/>
          <p:cNvGraphicFramePr/>
          <p:nvPr/>
        </p:nvGraphicFramePr>
        <p:xfrm>
          <a:off x="436320" y="3917520"/>
          <a:ext cx="7481160" cy="1746720"/>
        </p:xfrm>
        <a:graphic>
          <a:graphicData uri="http://schemas.openxmlformats.org/drawingml/2006/table">
            <a:tbl>
              <a:tblPr/>
              <a:tblGrid>
                <a:gridCol w="3355920"/>
                <a:gridCol w="1600200"/>
                <a:gridCol w="1589760"/>
                <a:gridCol w="935280"/>
              </a:tblGrid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DESPESAS DE CAPITAL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8.102.650,05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3.704.402,43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45,72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(-) Amortização da Dívida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170.100,00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652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5 (=) DESPESA PRIMÁRIAS DE CAPITAL</a:t>
                      </a:r>
                      <a:endParaRPr b="0" lang="pt-BR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7.932.550,05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3.704.402,43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46,70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Reserva de Contingência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4.626.628,89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6 Despesas Primárias Líquidas (4+5)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93.883.988,05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46.452.765,64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Trebuchet MS"/>
                        </a:rPr>
                        <a:t>49,48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9160">
                <a:tc>
                  <a:txBody>
                    <a:bodyPr lIns="7200" rIns="72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ff0000"/>
                          </a:solidFill>
                          <a:latin typeface="Trebuchet MS"/>
                        </a:rPr>
                        <a:t>7 RESULTADO PRIMÁRIO (3-6)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 lIns="9360" rIns="9360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ff0000"/>
                          </a:solidFill>
                          <a:latin typeface="Trebuchet MS"/>
                        </a:rPr>
                        <a:t>16.770.273,36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7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251640" y="2205000"/>
            <a:ext cx="8497800" cy="302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b="0" lang="pt-BR" sz="2400" spc="-1" strike="noStrike">
              <a:latin typeface="Arial"/>
            </a:endParaRPr>
          </a:p>
          <a:p>
            <a:pPr marL="7128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marL="7128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Indicador de solvência fiscal do setor público.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Confronto de Receitas e Despesas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, para verificação de compatibilidade, ou seja,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se não gastou mais do que arrecadou no período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, e se há equilíbrio no exercício. </a:t>
            </a:r>
            <a:endParaRPr b="0" lang="pt-BR" sz="2400" spc="-1" strike="noStrike">
              <a:latin typeface="Arial"/>
            </a:endParaRPr>
          </a:p>
        </p:txBody>
      </p:sp>
      <p:pic>
        <p:nvPicPr>
          <p:cNvPr id="240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41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8532360" y="6165360"/>
            <a:ext cx="430920" cy="43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8</a:t>
            </a:r>
            <a:endParaRPr b="0" lang="pt-BR" sz="1100" spc="-1" strike="noStrike">
              <a:latin typeface="Arial"/>
            </a:endParaRPr>
          </a:p>
        </p:txBody>
      </p:sp>
      <p:sp>
        <p:nvSpPr>
          <p:cNvPr id="243" name="CustomShape 2"/>
          <p:cNvSpPr/>
          <p:nvPr/>
        </p:nvSpPr>
        <p:spPr>
          <a:xfrm>
            <a:off x="323640" y="1485360"/>
            <a:ext cx="8279640" cy="41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b="0" lang="pt-BR" sz="2600" spc="-1" strike="noStrike">
              <a:latin typeface="Arial"/>
            </a:endParaRPr>
          </a:p>
          <a:p>
            <a:pPr marL="47160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600" spc="-1" strike="noStrike">
              <a:latin typeface="Arial"/>
            </a:endParaRPr>
          </a:p>
          <a:p>
            <a:pPr marL="471600" indent="-10692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Pode ser entendido como:</a:t>
            </a:r>
            <a:endParaRPr b="0" lang="pt-BR" sz="26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Uma reserva para pagamento de juros da dívida, e;</a:t>
            </a:r>
            <a:endParaRPr b="0" lang="pt-BR" sz="2600" spc="-1" strike="noStrike">
              <a:latin typeface="Arial"/>
            </a:endParaRPr>
          </a:p>
          <a:p>
            <a:pPr marL="343080" indent="-3420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Quando o resultado é superior aos juros, serve para amortização da dívida, permitindo um aumento do resultado nominal. </a:t>
            </a:r>
            <a:endParaRPr b="0" lang="pt-BR" sz="2600" spc="-1" strike="noStrike">
              <a:latin typeface="Arial"/>
            </a:endParaRPr>
          </a:p>
        </p:txBody>
      </p:sp>
      <p:pic>
        <p:nvPicPr>
          <p:cNvPr id="244" name="Imagem 5" descr=""/>
          <p:cNvPicPr/>
          <p:nvPr/>
        </p:nvPicPr>
        <p:blipFill>
          <a:blip r:embed="rId1"/>
          <a:stretch/>
        </p:blipFill>
        <p:spPr>
          <a:xfrm>
            <a:off x="249120" y="188640"/>
            <a:ext cx="1026360" cy="1208520"/>
          </a:xfrm>
          <a:prstGeom prst="rect">
            <a:avLst/>
          </a:prstGeom>
          <a:ln w="0">
            <a:noFill/>
          </a:ln>
        </p:spPr>
      </p:pic>
      <p:sp>
        <p:nvSpPr>
          <p:cNvPr id="245" name="CustomShape 3"/>
          <p:cNvSpPr/>
          <p:nvPr/>
        </p:nvSpPr>
        <p:spPr>
          <a:xfrm>
            <a:off x="664920" y="188640"/>
            <a:ext cx="671652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AUDIÊNCIA PÚBLICA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2º Quadrimestre 2021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7559</TotalTime>
  <Application>LibreOffice/7.0.1.2$Windows_X86_64 LibreOffice_project/7cbcfc562f6eb6708b5ff7d7397325de9e764452</Application>
  <Words>730</Words>
  <Paragraphs>215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2017-09-28T13:49:21Z</dcterms:created>
  <dc:creator>PLANEJAMEMTO</dc:creator>
  <dc:description/>
  <dc:language>pt-BR</dc:language>
  <cp:lastModifiedBy>TecleEnter</cp:lastModifiedBy>
  <cp:lastPrinted>2021-02-10T19:11:15Z</cp:lastPrinted>
  <dcterms:modified xsi:type="dcterms:W3CDTF">2021-09-29T17:28:23Z</dcterms:modified>
  <cp:revision>389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17</vt:i4>
  </property>
</Properties>
</file>