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s/slide26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_rels/slide1.xml.rels" ContentType="application/vnd.openxmlformats-package.relationships+xml"/>
  <Override PartName="/ppt/slides/_rels/slide22.xml.rels" ContentType="application/vnd.openxmlformats-package.relationships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9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3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5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6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4.jpeg"/><Relationship Id="rId3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1.xml"/><Relationship Id="rId8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Clique para editar o título mestre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06080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</a:rPr>
              <a:t>Clique para editar o texto mestre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Segundo nível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Terceiro nível</a:t>
            </a: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Quarto nível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Quinto nível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fld id="{47E61666-5D4D-4CC6-8C60-01C5E5CB8D22}" type="datetime1">
              <a:rPr b="0" lang="pt-BR" sz="1800" spc="-1" strike="noStrike">
                <a:solidFill>
                  <a:srgbClr val="000000"/>
                </a:solidFill>
                <a:latin typeface="Calibri"/>
              </a:rPr>
              <a:t>22/09/2022</a:t>
            </a:fld>
            <a:endParaRPr b="0" lang="pt-BR" sz="18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lIns="90000" rIns="90000" tIns="45000" bIns="45000">
            <a:noAutofit/>
          </a:bodyPr>
          <a:p>
            <a:endParaRPr b="0" lang="pt-BR" sz="2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8532360" y="6165360"/>
            <a:ext cx="431640" cy="43164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FF2A1248-9C1E-4EA0-979B-F0320AA8BFBD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fld id="{5B9C552D-5B7E-422B-B33D-D630590EDE6F}" type="datetime1">
              <a:rPr b="0" lang="pt-BR" sz="1800" spc="-1" strike="noStrike">
                <a:solidFill>
                  <a:srgbClr val="000000"/>
                </a:solidFill>
                <a:latin typeface="Calibri"/>
              </a:rPr>
              <a:t>22/09/2022</a:t>
            </a:fld>
            <a:endParaRPr b="0" lang="pt-BR" sz="1800" spc="-1" strike="noStrike"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lIns="90000" rIns="90000" tIns="45000" bIns="45000">
            <a:noAutofit/>
          </a:bodyPr>
          <a:p>
            <a:endParaRPr b="0" lang="pt-BR" sz="2400" spc="-1" strike="noStrike"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sldNum"/>
          </p:nvPr>
        </p:nvSpPr>
        <p:spPr>
          <a:xfrm>
            <a:off x="8532360" y="6165360"/>
            <a:ext cx="431640" cy="43164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D1035C62-04B0-4A09-81FD-E23DD1EE6A55}" type="slidenum">
              <a:rPr b="0" lang="pt-BR" sz="11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1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pt-BR" sz="1800" spc="-1" strike="noStrike">
                <a:solidFill>
                  <a:srgbClr val="000000"/>
                </a:solidFill>
                <a:latin typeface="Calibri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</a:rPr>
              <a:t>Clique para editar o formato do texto da estrutura de tópicos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2.º nível da estrutura de tópicos</a:t>
            </a: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3.º nível da estrutura de tópicos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4.º nível da estrutura de tópicos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5.º nível da estrutura de tópicos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6.º nível da estrutura de tópicos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7.º nível da estrutura de tópicos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Clique para editar o título mestre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920" cy="639360"/>
          </a:xfrm>
          <a:prstGeom prst="rect">
            <a:avLst/>
          </a:prstGeom>
        </p:spPr>
        <p:txBody>
          <a:bodyPr anchor="b">
            <a:noAutofit/>
          </a:bodyPr>
          <a:p>
            <a:pPr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Clique para editar o texto mestre</a:t>
            </a: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920" cy="395100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Clique para editar o texto mestre</a:t>
            </a: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Segundo nível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</a:rPr>
              <a:t>Terceiro nível</a:t>
            </a:r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</a:rPr>
              <a:t>Quarto nível</a:t>
            </a:r>
            <a:endParaRPr b="0" lang="pt-BR" sz="16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</a:rPr>
              <a:t>Quinto nível</a:t>
            </a:r>
            <a:endParaRPr b="0" lang="pt-BR" sz="1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360" cy="639360"/>
          </a:xfrm>
          <a:prstGeom prst="rect">
            <a:avLst/>
          </a:prstGeom>
        </p:spPr>
        <p:txBody>
          <a:bodyPr anchor="b">
            <a:noAutofit/>
          </a:bodyPr>
          <a:p>
            <a:pPr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Clique para editar o texto mestre</a:t>
            </a: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360" cy="395100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Clique para editar o texto mestre</a:t>
            </a: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Segundo nível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</a:rPr>
              <a:t>Terceiro nível</a:t>
            </a:r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</a:rPr>
              <a:t>Quarto nível</a:t>
            </a:r>
            <a:endParaRPr b="0" lang="pt-BR" sz="16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pt-BR" sz="1600" spc="-1" strike="noStrike">
                <a:solidFill>
                  <a:srgbClr val="000000"/>
                </a:solidFill>
                <a:latin typeface="Calibri"/>
              </a:rPr>
              <a:t>Quinto nível</a:t>
            </a:r>
            <a:endParaRPr b="0" lang="pt-BR" sz="1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fld id="{FC7A3E09-633B-46C0-BC2E-CF3BBA112AC5}" type="datetime1">
              <a:rPr b="0" lang="pt-BR" sz="1800" spc="-1" strike="noStrike">
                <a:solidFill>
                  <a:srgbClr val="000000"/>
                </a:solidFill>
                <a:latin typeface="Calibri"/>
              </a:rPr>
              <a:t>22/09/2022</a:t>
            </a:fld>
            <a:endParaRPr b="0" lang="pt-BR" sz="1800" spc="-1" strike="noStrike">
              <a:latin typeface="Times New Roman"/>
            </a:endParaRPr>
          </a:p>
        </p:txBody>
      </p:sp>
      <p:sp>
        <p:nvSpPr>
          <p:cNvPr id="88" name="PlaceHolder 7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lIns="90000" rIns="90000" tIns="45000" bIns="45000">
            <a:noAutofit/>
          </a:bodyPr>
          <a:p>
            <a:endParaRPr b="0" lang="pt-BR" sz="2400" spc="-1" strike="noStrike">
              <a:latin typeface="Times New Roman"/>
            </a:endParaRPr>
          </a:p>
        </p:txBody>
      </p:sp>
      <p:sp>
        <p:nvSpPr>
          <p:cNvPr id="89" name="PlaceHolder 8"/>
          <p:cNvSpPr>
            <a:spLocks noGrp="1"/>
          </p:cNvSpPr>
          <p:nvPr>
            <p:ph type="sldNum"/>
          </p:nvPr>
        </p:nvSpPr>
        <p:spPr>
          <a:xfrm>
            <a:off x="8532360" y="6165360"/>
            <a:ext cx="431640" cy="43164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D29CCB9F-90EF-45D5-8566-3D6AABB73559}" type="slidenum">
              <a:rPr b="0" lang="pt-BR" sz="11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1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3060000" y="188640"/>
            <a:ext cx="5626440" cy="93564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Clique para editar o título mestre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fld id="{A14861C1-81AF-4B55-AEF2-A631A677C7C3}" type="datetime1">
              <a:rPr b="0" lang="pt-BR" sz="1800" spc="-1" strike="noStrike">
                <a:solidFill>
                  <a:srgbClr val="000000"/>
                </a:solidFill>
                <a:latin typeface="Calibri"/>
              </a:rPr>
              <a:t>22/09/2022</a:t>
            </a:fld>
            <a:endParaRPr b="0" lang="pt-BR" sz="1800" spc="-1" strike="noStrike">
              <a:latin typeface="Times New Roman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lIns="90000" rIns="90000" tIns="45000" bIns="45000">
            <a:noAutofit/>
          </a:bodyPr>
          <a:p>
            <a:endParaRPr b="0" lang="pt-BR" sz="2400" spc="-1" strike="noStrike">
              <a:latin typeface="Times New Roman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sldNum"/>
          </p:nvPr>
        </p:nvSpPr>
        <p:spPr>
          <a:xfrm>
            <a:off x="8532360" y="6165360"/>
            <a:ext cx="431640" cy="43164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0774AC6B-1906-4EC1-873D-6405F2E1DC39}" type="slidenum">
              <a:rPr b="0" lang="pt-BR" sz="11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100" spc="-1" strike="noStrike">
              <a:latin typeface="Times New Roman"/>
            </a:endParaRPr>
          </a:p>
        </p:txBody>
      </p:sp>
      <p:sp>
        <p:nvSpPr>
          <p:cNvPr id="130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latin typeface="Calibri"/>
              </a:rPr>
              <a:t>Clique para editar o formato do texto da estrutura de tópicos</a:t>
            </a:r>
            <a:endParaRPr b="0" lang="pt-BR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2.º nível da estrutura de tópicos</a:t>
            </a: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3.º nível da estrutura de tópicos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4.º nível da estrutura de tópicos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5.º nível da estrutura de tópicos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6.º nível da estrutura de tópicos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7.º nível da estrutura de tópicos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TextShape 1"/>
          <p:cNvSpPr txBox="1"/>
          <p:nvPr/>
        </p:nvSpPr>
        <p:spPr>
          <a:xfrm>
            <a:off x="3060000" y="188640"/>
            <a:ext cx="5626440" cy="935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1" i="1" lang="pt-BR" sz="2800" spc="-1" strike="noStrike">
                <a:solidFill>
                  <a:srgbClr val="f2f2f2"/>
                </a:solidFill>
                <a:latin typeface="Calibri"/>
              </a:rPr>
              <a:t>Secretaria Municipal de Finanças</a:t>
            </a:r>
            <a:r>
              <a:rPr b="1" i="1" lang="pt-BR" sz="28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8" name="TextShape 2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C07DA77D-B0CD-43BF-A899-FB3F4119B51D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169" name="TextShape 3"/>
          <p:cNvSpPr txBox="1"/>
          <p:nvPr/>
        </p:nvSpPr>
        <p:spPr>
          <a:xfrm>
            <a:off x="0" y="1382040"/>
            <a:ext cx="9143640" cy="452556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1" lang="pt-BR" sz="4000" spc="-1" strike="noStrike">
                <a:solidFill>
                  <a:srgbClr val="1f497d"/>
                </a:solidFill>
                <a:latin typeface="Calibri"/>
              </a:rPr>
              <a:t>AUDIÊNCIA PÚBLICA</a:t>
            </a:r>
            <a:endParaRPr b="0" lang="pt-BR" sz="4000" spc="-1" strike="noStrike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1" lang="pt-BR" sz="4000" spc="-1" strike="noStrike">
                <a:solidFill>
                  <a:srgbClr val="1f497d"/>
                </a:solidFill>
                <a:latin typeface="Calibri"/>
              </a:rPr>
              <a:t>LEI DA RESPONSABILIDADE FISCAL</a:t>
            </a:r>
            <a:endParaRPr b="0" lang="pt-BR" sz="4000" spc="-1" strike="noStrike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1" lang="pt-BR" sz="4000" spc="-1" strike="noStrike">
                <a:solidFill>
                  <a:srgbClr val="1f497d"/>
                </a:solidFill>
                <a:latin typeface="Calibri"/>
              </a:rPr>
              <a:t>AVALIAÇÃO DAS METAS FISCAIS</a:t>
            </a:r>
            <a:endParaRPr b="0" lang="pt-BR" sz="4000" spc="-1" strike="noStrike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0"/>
              </a:tabLst>
            </a:pPr>
            <a:r>
              <a:rPr b="1" lang="pt-BR" sz="4000" spc="-1" strike="noStrike">
                <a:solidFill>
                  <a:srgbClr val="1f497d"/>
                </a:solidFill>
                <a:latin typeface="Calibri"/>
              </a:rPr>
              <a:t>2º QUADRIMESTRE DE 2022</a:t>
            </a:r>
            <a:endParaRPr b="0" lang="pt-BR" sz="4000" spc="-1" strike="noStrike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endParaRPr b="0" lang="pt-BR" sz="4000" spc="-1" strike="noStrike">
              <a:solidFill>
                <a:srgbClr val="000000"/>
              </a:solidFill>
              <a:latin typeface="Calibri"/>
            </a:endParaRPr>
          </a:p>
          <a:p>
            <a:pPr algn="r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1" lang="pt-BR" sz="2000" spc="-1" strike="noStrike">
                <a:solidFill>
                  <a:srgbClr val="404040"/>
                </a:solidFill>
                <a:latin typeface="Calibri"/>
              </a:rPr>
              <a:t>Arlei Luis Tomazoni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algn="r">
              <a:lnSpc>
                <a:spcPct val="100000"/>
              </a:lnSpc>
              <a:spcBef>
                <a:spcPts val="300"/>
              </a:spcBef>
              <a:tabLst>
                <a:tab algn="l" pos="0"/>
              </a:tabLst>
            </a:pPr>
            <a:r>
              <a:rPr b="0" lang="pt-BR" sz="1500" spc="-1" strike="noStrike">
                <a:solidFill>
                  <a:srgbClr val="404040"/>
                </a:solidFill>
                <a:latin typeface="Calibri"/>
              </a:rPr>
              <a:t>Prefeito Municipal</a:t>
            </a:r>
            <a:endParaRPr b="0" lang="pt-BR" sz="1500" spc="-1" strike="noStrike">
              <a:solidFill>
                <a:srgbClr val="000000"/>
              </a:solidFill>
              <a:latin typeface="Calibri"/>
            </a:endParaRPr>
          </a:p>
          <a:p>
            <a:pPr algn="r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1" lang="pt-BR" sz="2000" spc="-1" strike="noStrike">
                <a:solidFill>
                  <a:srgbClr val="404040"/>
                </a:solidFill>
                <a:latin typeface="Calibri"/>
              </a:rPr>
              <a:t>Maurilio Vezzose Finamor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algn="r"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0" lang="pt-BR" sz="1500" spc="-1" strike="noStrike">
                <a:solidFill>
                  <a:srgbClr val="404040"/>
                </a:solidFill>
                <a:latin typeface="Calibri"/>
              </a:rPr>
              <a:t>Secretário Municipal de Finanças</a:t>
            </a:r>
            <a:r>
              <a:rPr b="0" lang="pt-BR" sz="1800" spc="-1" strike="noStrike">
                <a:solidFill>
                  <a:srgbClr val="404040"/>
                </a:solidFill>
                <a:latin typeface="Calibri"/>
              </a:rPr>
              <a:t> </a:t>
            </a:r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  <a:p>
            <a:pPr algn="r"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1" lang="pt-BR" sz="1800" spc="-1" strike="noStrike">
                <a:solidFill>
                  <a:srgbClr val="404040"/>
                </a:solidFill>
                <a:latin typeface="Calibri"/>
              </a:rPr>
              <a:t>Marlise C. Schlemer Senger</a:t>
            </a:r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  <a:p>
            <a:pPr algn="r">
              <a:lnSpc>
                <a:spcPct val="100000"/>
              </a:lnSpc>
              <a:spcBef>
                <a:spcPts val="300"/>
              </a:spcBef>
              <a:tabLst>
                <a:tab algn="l" pos="0"/>
              </a:tabLst>
            </a:pPr>
            <a:r>
              <a:rPr b="0" lang="pt-BR" sz="1500" spc="-1" strike="noStrike">
                <a:solidFill>
                  <a:srgbClr val="404040"/>
                </a:solidFill>
                <a:latin typeface="Calibri"/>
              </a:rPr>
              <a:t>Contadora</a:t>
            </a:r>
            <a:endParaRPr b="0" lang="pt-BR" sz="1500" spc="-1" strike="noStrike">
              <a:solidFill>
                <a:srgbClr val="000000"/>
              </a:solidFill>
              <a:latin typeface="Calibri"/>
            </a:endParaRPr>
          </a:p>
          <a:p>
            <a:pPr algn="r">
              <a:lnSpc>
                <a:spcPct val="100000"/>
              </a:lnSpc>
              <a:spcBef>
                <a:spcPts val="519"/>
              </a:spcBef>
              <a:tabLst>
                <a:tab algn="l" pos="0"/>
              </a:tabLst>
            </a:pPr>
            <a:endParaRPr b="0" lang="pt-BR" sz="1500" spc="-1" strike="noStrike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100000"/>
              </a:lnSpc>
              <a:spcBef>
                <a:spcPts val="519"/>
              </a:spcBef>
              <a:tabLst>
                <a:tab algn="l" pos="0"/>
              </a:tabLst>
            </a:pPr>
            <a:endParaRPr b="0" lang="pt-BR" sz="15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TextShape 1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10</a:t>
            </a:r>
            <a:endParaRPr b="0" lang="pt-BR" sz="1100" spc="-1" strike="noStrike">
              <a:latin typeface="Times New Roman"/>
            </a:endParaRPr>
          </a:p>
        </p:txBody>
      </p:sp>
      <p:sp>
        <p:nvSpPr>
          <p:cNvPr id="196" name="CustomShape 2"/>
          <p:cNvSpPr/>
          <p:nvPr/>
        </p:nvSpPr>
        <p:spPr>
          <a:xfrm>
            <a:off x="2483640" y="115920"/>
            <a:ext cx="650124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AUDIÊNCIA PÚBLICA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2º Quadrimestre 2022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197" name="CustomShape 3"/>
          <p:cNvSpPr/>
          <p:nvPr/>
        </p:nvSpPr>
        <p:spPr>
          <a:xfrm>
            <a:off x="2695680" y="1829520"/>
            <a:ext cx="3747960" cy="63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pt-BR" sz="3600" spc="-1" strike="noStrike">
                <a:solidFill>
                  <a:srgbClr val="000000"/>
                </a:solidFill>
                <a:latin typeface="Calibri"/>
              </a:rPr>
              <a:t>Receita Primária</a:t>
            </a:r>
            <a:endParaRPr b="0" lang="pt-BR" sz="3600" spc="-1" strike="noStrike">
              <a:latin typeface="Arial"/>
            </a:endParaRPr>
          </a:p>
        </p:txBody>
      </p:sp>
      <p:sp>
        <p:nvSpPr>
          <p:cNvPr id="198" name="CustomShape 4"/>
          <p:cNvSpPr/>
          <p:nvPr/>
        </p:nvSpPr>
        <p:spPr>
          <a:xfrm>
            <a:off x="2767680" y="3931560"/>
            <a:ext cx="3603960" cy="63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pt-BR" sz="3600" spc="-1" strike="noStrike">
                <a:solidFill>
                  <a:srgbClr val="000000"/>
                </a:solidFill>
                <a:latin typeface="Calibri"/>
              </a:rPr>
              <a:t>Despesa Primária</a:t>
            </a:r>
            <a:endParaRPr b="0" lang="pt-BR" sz="3600" spc="-1" strike="noStrike">
              <a:latin typeface="Arial"/>
            </a:endParaRPr>
          </a:p>
        </p:txBody>
      </p:sp>
      <p:sp>
        <p:nvSpPr>
          <p:cNvPr id="199" name="CustomShape 5"/>
          <p:cNvSpPr/>
          <p:nvPr/>
        </p:nvSpPr>
        <p:spPr>
          <a:xfrm>
            <a:off x="2337840" y="4726800"/>
            <a:ext cx="4464000" cy="63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</a:rPr>
              <a:t>Excluem: Pagamento de juros e amortização da Dívida Pública  (Serviço da Dívida)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200" name="CustomShape 6"/>
          <p:cNvSpPr/>
          <p:nvPr/>
        </p:nvSpPr>
        <p:spPr>
          <a:xfrm>
            <a:off x="2733840" y="2493000"/>
            <a:ext cx="3672000" cy="63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</a:rPr>
              <a:t>Excluem:  Receitas financeiras (juros, rendimentos, etc...)</a:t>
            </a:r>
            <a:endParaRPr b="0" lang="pt-BR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TextShape 1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11</a:t>
            </a:r>
            <a:endParaRPr b="0" lang="pt-BR" sz="1100" spc="-1" strike="noStrike">
              <a:latin typeface="Times New Roman"/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2051640" y="115920"/>
            <a:ext cx="693324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AUDIÊNCIA PÚBLICA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2º Quadrimestre 2022</a:t>
            </a:r>
            <a:endParaRPr b="0" lang="pt-BR" sz="2400" spc="-1" strike="noStrike">
              <a:latin typeface="Arial"/>
            </a:endParaRPr>
          </a:p>
        </p:txBody>
      </p:sp>
      <p:graphicFrame>
        <p:nvGraphicFramePr>
          <p:cNvPr id="203" name="Table 3"/>
          <p:cNvGraphicFramePr/>
          <p:nvPr/>
        </p:nvGraphicFramePr>
        <p:xfrm>
          <a:off x="179640" y="1412640"/>
          <a:ext cx="8805240" cy="3769560"/>
        </p:xfrm>
        <a:graphic>
          <a:graphicData uri="http://schemas.openxmlformats.org/drawingml/2006/table">
            <a:tbl>
              <a:tblPr/>
              <a:tblGrid>
                <a:gridCol w="3610800"/>
                <a:gridCol w="1731240"/>
                <a:gridCol w="1731240"/>
                <a:gridCol w="1731960"/>
              </a:tblGrid>
              <a:tr h="465480">
                <a:tc gridSpan="4">
                  <a:txBody>
                    <a:bodyPr lIns="7200" rIns="7200" tIns="720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endParaRPr b="0" lang="pt-BR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DADOS CONSOLIDADOS</a:t>
                      </a:r>
                      <a:endParaRPr b="0" lang="pt-BR" sz="12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209520">
                <a:tc rowSpan="2">
                  <a:txBody>
                    <a:bodyPr lIns="7200" rIns="7200" tIns="720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Primárias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7200" rIns="7200" tIns="720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Previsão Atualizada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gridSpan="2">
                  <a:txBody>
                    <a:bodyPr lIns="7200" rIns="7200" tIns="720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Realizadas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20952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7200" rIns="7200" tIns="720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Até o 2º Quad. 2022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7200" rIns="7200" tIns="720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%Real/Prev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71080">
                <a:tc>
                  <a:txBody>
                    <a:bodyPr lIns="7200" rIns="7200" tIns="720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Primárias Correntes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98.838.717,15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70.885.264,79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71,72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</a:tr>
              <a:tr h="261720">
                <a:tc>
                  <a:txBody>
                    <a:bodyPr lIns="7200" rIns="7200" tIns="720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 Corrente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103.002.300,00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77.508.533,25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75,25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61720">
                <a:tc>
                  <a:txBody>
                    <a:bodyPr lIns="7200" rIns="7200" tIns="720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Impostos, Taxas e Contribuições de Melhoria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17.100.224,30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13.061.989,85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76,38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61720">
                <a:tc>
                  <a:txBody>
                    <a:bodyPr lIns="7200" rIns="7200" tIns="720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Contribuições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4.740.014,00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3.141.087,17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66,27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61720">
                <a:tc>
                  <a:txBody>
                    <a:bodyPr lIns="7200" rIns="7200" tIns="720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Receita Patrimonial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4.172.102,85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6.270.870,27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150,30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61720">
                <a:tc>
                  <a:txBody>
                    <a:bodyPr lIns="7200" rIns="7200" tIns="720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-- Aplicações financeiras (-)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4.163.582,85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6.267.230,55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150,52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61720">
                <a:tc>
                  <a:txBody>
                    <a:bodyPr lIns="7200" rIns="7200" tIns="720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-- Outras receitas patrimoniais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8.520,00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3.639,72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42,72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61720">
                <a:tc>
                  <a:txBody>
                    <a:bodyPr lIns="7200" rIns="7200" tIns="720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Transferências correntes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76.073.214,85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54.587.901,19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71,76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61720">
                <a:tc>
                  <a:txBody>
                    <a:bodyPr lIns="7200" rIns="7200" tIns="720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Demais Receitas Correntes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916.744,00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466.654,77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50,90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61720">
                <a:tc>
                  <a:txBody>
                    <a:bodyPr lIns="7200" rIns="7200" tIns="720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Primárias de Capital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550.000,00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2.899.728,86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527,22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</a:tr>
              <a:tr h="258480">
                <a:tc>
                  <a:txBody>
                    <a:bodyPr lIns="7200" rIns="7200" tIns="720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RECEITA PRIMÁRIA TOTAL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7200" marR="720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99.388.717,15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74.061.617,52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3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        </a:t>
                      </a:r>
                      <a:r>
                        <a:rPr b="1" lang="pt-BR" sz="13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74,52</a:t>
                      </a:r>
                      <a:r>
                        <a:rPr b="1" lang="pt-BR" sz="13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4,52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000000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TextShape 1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12</a:t>
            </a:r>
            <a:endParaRPr b="0" lang="pt-BR" sz="1100" spc="-1" strike="noStrike">
              <a:latin typeface="Times New Roman"/>
            </a:endParaRPr>
          </a:p>
        </p:txBody>
      </p:sp>
      <p:sp>
        <p:nvSpPr>
          <p:cNvPr id="205" name="CustomShape 2"/>
          <p:cNvSpPr/>
          <p:nvPr/>
        </p:nvSpPr>
        <p:spPr>
          <a:xfrm>
            <a:off x="285840" y="1340640"/>
            <a:ext cx="8643600" cy="437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06" name="CustomShape 3"/>
          <p:cNvSpPr/>
          <p:nvPr/>
        </p:nvSpPr>
        <p:spPr>
          <a:xfrm>
            <a:off x="2483640" y="115920"/>
            <a:ext cx="650124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AUDIÊNCIA PÚBLICA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2º Quadrimestre 2019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207" name="CustomShape 4"/>
          <p:cNvSpPr/>
          <p:nvPr/>
        </p:nvSpPr>
        <p:spPr>
          <a:xfrm>
            <a:off x="441000" y="1700640"/>
            <a:ext cx="8208720" cy="155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Receita Primária Total Prevista para o período era de</a:t>
            </a:r>
            <a:br/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R$ </a:t>
            </a: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99.388.717,15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, sendo</a:t>
            </a:r>
            <a:br/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R$ </a:t>
            </a: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98.838.717,15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 de Receitas Correntes e</a:t>
            </a:r>
            <a:endParaRPr b="0" lang="pt-BR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R$ </a:t>
            </a: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550.000,00 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de Receitas de Capital.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208" name="CustomShape 5"/>
          <p:cNvSpPr/>
          <p:nvPr/>
        </p:nvSpPr>
        <p:spPr>
          <a:xfrm>
            <a:off x="441000" y="3522240"/>
            <a:ext cx="8208720" cy="155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A receita primária realizada registrou</a:t>
            </a:r>
            <a:br/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R$ </a:t>
            </a: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74.061.617,52, 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sendo</a:t>
            </a:r>
            <a:br/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R$ </a:t>
            </a: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70.885.264,79 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para as Receitas Correntes e</a:t>
            </a:r>
            <a:endParaRPr b="0" lang="pt-BR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R$ 3.176.352,73 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  <a:ea typeface="Times New Roman"/>
              </a:rPr>
              <a:t>para as receitas de capital.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209" name="CustomShape 6"/>
          <p:cNvSpPr/>
          <p:nvPr/>
        </p:nvSpPr>
        <p:spPr>
          <a:xfrm>
            <a:off x="1480320" y="5157360"/>
            <a:ext cx="6129720" cy="82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Correspondendo a 74,52% da Previsão</a:t>
            </a:r>
            <a:endParaRPr b="0" lang="pt-BR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TextShape 1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4191262E-4EB3-43AB-8575-26B671C4593F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211" name="CustomShape 2"/>
          <p:cNvSpPr/>
          <p:nvPr/>
        </p:nvSpPr>
        <p:spPr>
          <a:xfrm>
            <a:off x="2627640" y="115920"/>
            <a:ext cx="635724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AUDIÊNCIA PÚBLICA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2º Quadrimestre 2022</a:t>
            </a:r>
            <a:endParaRPr b="0" lang="pt-BR" sz="2400" spc="-1" strike="noStrike">
              <a:latin typeface="Arial"/>
            </a:endParaRPr>
          </a:p>
        </p:txBody>
      </p:sp>
      <p:graphicFrame>
        <p:nvGraphicFramePr>
          <p:cNvPr id="212" name="Table 3"/>
          <p:cNvGraphicFramePr/>
          <p:nvPr/>
        </p:nvGraphicFramePr>
        <p:xfrm>
          <a:off x="179640" y="2061000"/>
          <a:ext cx="8784720" cy="2952000"/>
        </p:xfrm>
        <a:graphic>
          <a:graphicData uri="http://schemas.openxmlformats.org/drawingml/2006/table">
            <a:tbl>
              <a:tblPr/>
              <a:tblGrid>
                <a:gridCol w="1822320"/>
                <a:gridCol w="1160640"/>
                <a:gridCol w="976680"/>
                <a:gridCol w="938160"/>
                <a:gridCol w="931320"/>
                <a:gridCol w="1056240"/>
                <a:gridCol w="961920"/>
                <a:gridCol w="937440"/>
              </a:tblGrid>
              <a:tr h="524520">
                <a:tc rowSpan="2">
                  <a:txBody>
                    <a:bodyPr lIns="5760" rIns="5760" tIns="57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PRIMÁRIAS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5760" rIns="5760" tIns="57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Dotação atualizada 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5760" rIns="5760" tIns="57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empenhadas 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5760" rIns="5760" tIns="57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liquidadas 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5760" rIns="5760" tIns="57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pagas 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5760" rIns="5760" tIns="57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Restos a pagar processados pagos 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gridSpan="2">
                  <a:txBody>
                    <a:bodyPr lIns="5760" rIns="5760" tIns="57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Restos a pagar não processados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42624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5760" rIns="5760" tIns="57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Liquidados 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5760" rIns="5760" tIns="57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Pagos 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00400">
                <a:tc>
                  <a:txBody>
                    <a:bodyPr lIns="5760" rIns="5760" tIns="57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 Primária Total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118.441.531,08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74.896.638,30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66.265.510,31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63.113629,21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1.638.612,40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5.646.761,25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5.645.053,38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d8d8d8"/>
                    </a:solidFill>
                  </a:tcPr>
                </a:tc>
              </a:tr>
              <a:tr h="500400">
                <a:tc>
                  <a:txBody>
                    <a:bodyPr lIns="5760" rIns="5760" tIns="57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 Primária Corrente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94.948.438,11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61.206.022,15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57.099.275,66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54.860.945,51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1.540.091,59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2.191.817,35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2.190.109,48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00400">
                <a:tc>
                  <a:txBody>
                    <a:bodyPr lIns="5760" rIns="5760" tIns="57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 Primária de Capital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23.585.588,77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13.690.616,15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9.297.134,65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8.383.583,70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98.520,81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3.454.943,90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3.454.943,90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00040">
                <a:tc>
                  <a:txBody>
                    <a:bodyPr lIns="5760" rIns="5760" tIns="57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Reserva de Contingência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marL="5760" marR="57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638.224,20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TextShape 1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14</a:t>
            </a:r>
            <a:endParaRPr b="0" lang="pt-BR" sz="1100" spc="-1" strike="noStrike">
              <a:latin typeface="Times New Roman"/>
            </a:endParaRPr>
          </a:p>
        </p:txBody>
      </p:sp>
      <p:sp>
        <p:nvSpPr>
          <p:cNvPr id="214" name="CustomShape 2"/>
          <p:cNvSpPr/>
          <p:nvPr/>
        </p:nvSpPr>
        <p:spPr>
          <a:xfrm>
            <a:off x="251640" y="2205000"/>
            <a:ext cx="8498520" cy="302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just"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RESULTADO PRIMÁRIO</a:t>
            </a:r>
            <a:endParaRPr b="0" lang="pt-BR" sz="2400" spc="-1" strike="noStrike">
              <a:latin typeface="Arial"/>
            </a:endParaRPr>
          </a:p>
          <a:p>
            <a:pPr marL="71280" indent="-107640"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pt-BR" sz="2400" spc="-1" strike="noStrike">
              <a:latin typeface="Arial"/>
            </a:endParaRPr>
          </a:p>
          <a:p>
            <a:pPr marL="71280" indent="-107640"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Indicador de solvência fiscal do setor público. </a:t>
            </a:r>
            <a:r>
              <a:rPr b="0" i="1" lang="pt-BR" sz="2400" spc="-1" strike="noStrike" u="sng">
                <a:solidFill>
                  <a:srgbClr val="000000"/>
                </a:solidFill>
                <a:uFillTx/>
                <a:latin typeface="Calibri"/>
              </a:rPr>
              <a:t>Confronto de Receitas e Despesas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, para verificação de compatibilidade, ou seja, </a:t>
            </a:r>
            <a:r>
              <a:rPr b="0" i="1" lang="pt-BR" sz="2400" spc="-1" strike="noStrike" u="sng">
                <a:solidFill>
                  <a:srgbClr val="000000"/>
                </a:solidFill>
                <a:uFillTx/>
                <a:latin typeface="Calibri"/>
              </a:rPr>
              <a:t>se não gastou mais do que arrecadou no período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, e se há equilíbrio no exercício. 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215" name="CustomShape 3"/>
          <p:cNvSpPr/>
          <p:nvPr/>
        </p:nvSpPr>
        <p:spPr>
          <a:xfrm>
            <a:off x="2051640" y="115920"/>
            <a:ext cx="693324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AUDIÊNCIA PÚBLICA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2º Quadrimestre 2022</a:t>
            </a: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TextShape 1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15</a:t>
            </a:r>
            <a:endParaRPr b="0" lang="pt-BR" sz="1100" spc="-1" strike="noStrike">
              <a:latin typeface="Times New Roman"/>
            </a:endParaRPr>
          </a:p>
        </p:txBody>
      </p:sp>
      <p:sp>
        <p:nvSpPr>
          <p:cNvPr id="217" name="CustomShape 2"/>
          <p:cNvSpPr/>
          <p:nvPr/>
        </p:nvSpPr>
        <p:spPr>
          <a:xfrm>
            <a:off x="323640" y="1485360"/>
            <a:ext cx="8280360" cy="410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just">
              <a:lnSpc>
                <a:spcPct val="100000"/>
              </a:lnSpc>
              <a:spcBef>
                <a:spcPts val="519"/>
              </a:spcBef>
              <a:tabLst>
                <a:tab algn="l" pos="0"/>
              </a:tabLst>
            </a:pPr>
            <a:r>
              <a:rPr b="1" lang="pt-BR" sz="26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1" lang="pt-BR" sz="2600" spc="-1" strike="noStrike">
                <a:solidFill>
                  <a:srgbClr val="000000"/>
                </a:solidFill>
                <a:latin typeface="Calibri"/>
              </a:rPr>
              <a:t>RESULTADO PRIMÁRIO</a:t>
            </a:r>
            <a:endParaRPr b="0" lang="pt-BR" sz="2600" spc="-1" strike="noStrike">
              <a:latin typeface="Arial"/>
            </a:endParaRPr>
          </a:p>
          <a:p>
            <a:pPr marL="471600" indent="-107640"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pt-BR" sz="2600" spc="-1" strike="noStrike">
              <a:latin typeface="Arial"/>
            </a:endParaRPr>
          </a:p>
          <a:p>
            <a:pPr marL="471600" indent="-107640"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pt-BR" sz="2600" spc="-1" strike="noStrike">
                <a:solidFill>
                  <a:srgbClr val="000000"/>
                </a:solidFill>
                <a:latin typeface="Calibri"/>
              </a:rPr>
              <a:t>Pode ser entendido como:</a:t>
            </a:r>
            <a:endParaRPr b="0" lang="pt-BR" sz="2600" spc="-1" strike="noStrike">
              <a:latin typeface="Arial"/>
            </a:endParaRPr>
          </a:p>
          <a:p>
            <a:pPr marL="343080" indent="-342720" algn="just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600" spc="-1" strike="noStrike">
                <a:solidFill>
                  <a:srgbClr val="000000"/>
                </a:solidFill>
                <a:latin typeface="Calibri"/>
              </a:rPr>
              <a:t>Uma reserva para pagamento de juros da dívida, e;</a:t>
            </a:r>
            <a:endParaRPr b="0" lang="pt-BR" sz="2600" spc="-1" strike="noStrike">
              <a:latin typeface="Arial"/>
            </a:endParaRPr>
          </a:p>
          <a:p>
            <a:pPr marL="343080" indent="-342720" algn="just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600" spc="-1" strike="noStrike">
                <a:solidFill>
                  <a:srgbClr val="000000"/>
                </a:solidFill>
                <a:latin typeface="Calibri"/>
              </a:rPr>
              <a:t>Quando o resultado é superior aos juros, serve para amortização da dívida, permitindo um aumento do resultado nominal. </a:t>
            </a:r>
            <a:endParaRPr b="0" lang="pt-BR" sz="2600" spc="-1" strike="noStrike">
              <a:latin typeface="Arial"/>
            </a:endParaRPr>
          </a:p>
        </p:txBody>
      </p:sp>
      <p:sp>
        <p:nvSpPr>
          <p:cNvPr id="218" name="CustomShape 3"/>
          <p:cNvSpPr/>
          <p:nvPr/>
        </p:nvSpPr>
        <p:spPr>
          <a:xfrm>
            <a:off x="1763640" y="90360"/>
            <a:ext cx="822924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AUDIÊNCIA PÚBLICA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2º Quadrimestre 2022</a:t>
            </a: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TextShape 1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16</a:t>
            </a:r>
            <a:endParaRPr b="0" lang="pt-BR" sz="1100" spc="-1" strike="noStrike">
              <a:latin typeface="Times New Roman"/>
            </a:endParaRPr>
          </a:p>
        </p:txBody>
      </p:sp>
      <p:graphicFrame>
        <p:nvGraphicFramePr>
          <p:cNvPr id="220" name="Table 2"/>
          <p:cNvGraphicFramePr/>
          <p:nvPr/>
        </p:nvGraphicFramePr>
        <p:xfrm>
          <a:off x="683640" y="1917000"/>
          <a:ext cx="7632360" cy="3600000"/>
        </p:xfrm>
        <a:graphic>
          <a:graphicData uri="http://schemas.openxmlformats.org/drawingml/2006/table">
            <a:tbl>
              <a:tblPr/>
              <a:tblGrid>
                <a:gridCol w="5550840"/>
                <a:gridCol w="2081520"/>
              </a:tblGrid>
              <a:tr h="57024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Receitas Primárias Totais (+)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74.061.617,52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8456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Despesas pagas (-)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63.113.629,21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8456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Restos a pagar processados pagos (-)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1.638.612,40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8456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Restos a pagar não processados pagos (-)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5.645.053,38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02760"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84560"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Resultado Primário</a:t>
                      </a:r>
                      <a:endParaRPr b="0" lang="pt-BR" sz="20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3.664.322,53</a:t>
                      </a:r>
                      <a:endParaRPr b="0" lang="pt-BR" sz="20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02760"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86000"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Meta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20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500.000,00</a:t>
                      </a:r>
                      <a:endParaRPr b="0" lang="pt-BR" sz="20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21" name="CustomShape 3"/>
          <p:cNvSpPr/>
          <p:nvPr/>
        </p:nvSpPr>
        <p:spPr>
          <a:xfrm>
            <a:off x="2195640" y="115920"/>
            <a:ext cx="678924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AUDIÊNCIA PÚBLICA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2º Quadrimestre 2022</a:t>
            </a: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TextShape 1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17</a:t>
            </a:r>
            <a:endParaRPr b="0" lang="pt-BR" sz="1100" spc="-1" strike="noStrike">
              <a:latin typeface="Times New Roman"/>
            </a:endParaRPr>
          </a:p>
        </p:txBody>
      </p:sp>
      <p:graphicFrame>
        <p:nvGraphicFramePr>
          <p:cNvPr id="223" name="Table 2"/>
          <p:cNvGraphicFramePr/>
          <p:nvPr/>
        </p:nvGraphicFramePr>
        <p:xfrm>
          <a:off x="467640" y="1917000"/>
          <a:ext cx="7632360" cy="2630160"/>
        </p:xfrm>
        <a:graphic>
          <a:graphicData uri="http://schemas.openxmlformats.org/drawingml/2006/table">
            <a:tbl>
              <a:tblPr/>
              <a:tblGrid>
                <a:gridCol w="5550840"/>
                <a:gridCol w="2081520"/>
              </a:tblGrid>
              <a:tr h="570240"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Resultado Primário (+)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3.664.322,53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84560"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Saldo exercício anterior (+)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19.541.455,87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02760"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84560"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Resultado Primário Ajustado</a:t>
                      </a:r>
                      <a:endParaRPr b="0" lang="pt-BR" sz="20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20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23.205.778,40</a:t>
                      </a:r>
                      <a:endParaRPr b="0" lang="pt-BR" sz="20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02760"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85280"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Meta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20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500.000,00</a:t>
                      </a:r>
                      <a:endParaRPr b="0" lang="pt-BR" sz="20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24" name="CustomShape 3"/>
          <p:cNvSpPr/>
          <p:nvPr/>
        </p:nvSpPr>
        <p:spPr>
          <a:xfrm>
            <a:off x="2195640" y="115920"/>
            <a:ext cx="678924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AUDIÊNCIA PÚBLICA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2º Quadrimestre 2022</a:t>
            </a: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extShape 1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18</a:t>
            </a:r>
            <a:endParaRPr b="0" lang="pt-BR" sz="1100" spc="-1" strike="noStrike">
              <a:latin typeface="Times New Roman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2195640" y="115920"/>
            <a:ext cx="678924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AUDIÊNCIA PÚBLICA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2º Quadrimestre 2022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227" name="CustomShape 3"/>
          <p:cNvSpPr/>
          <p:nvPr/>
        </p:nvSpPr>
        <p:spPr>
          <a:xfrm>
            <a:off x="327960" y="1700640"/>
            <a:ext cx="8424720" cy="283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Na confrontação  das Receitas Arrecadadas com as Despesas Pagas, apuraram-se valores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positivos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, ou seja, enquanto as receitas do período registraram a cifra de </a:t>
            </a:r>
            <a:br/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R$ 74.061.617,52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 as despesas contabilizaram  a  soma  de 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R$  63.113.629,21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,  proporcionando  um 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superavit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 de 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R$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3.664.322,53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.</a:t>
            </a: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 </a:t>
            </a: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Os dados do Resultado Primário registraram até o quadrimestre o valor de </a:t>
            </a:r>
            <a:br/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R$ 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3.664.322,53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, enquanto  que  a  previsão  da  LDO e de acordo com a programação financeira,   apontou  um  montante  de 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R$ 500.000,00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, ou seja, o valor apurado estaria 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R$ 3.164.322,53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acima 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da previsão.</a:t>
            </a: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TextShape 1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19</a:t>
            </a:r>
            <a:endParaRPr b="0" lang="pt-BR" sz="1100" spc="-1" strike="noStrike">
              <a:latin typeface="Times New Roman"/>
            </a:endParaRPr>
          </a:p>
        </p:txBody>
      </p:sp>
      <p:sp>
        <p:nvSpPr>
          <p:cNvPr id="229" name="CustomShape 2"/>
          <p:cNvSpPr/>
          <p:nvPr/>
        </p:nvSpPr>
        <p:spPr>
          <a:xfrm>
            <a:off x="302760" y="1484640"/>
            <a:ext cx="8229240" cy="410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ctr"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    </a:t>
            </a: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RISCOS DA DÍVIDA = RESULTADO NOMINAL</a:t>
            </a:r>
            <a:endParaRPr b="0" lang="pt-BR" sz="24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endParaRPr b="0" lang="pt-BR" sz="2400" spc="-1" strike="noStrike">
              <a:latin typeface="Arial"/>
            </a:endParaRPr>
          </a:p>
          <a:p>
            <a:pPr marL="343080" indent="-342720" algn="just"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O resultado nominal equivale à variação total da dívida fiscal líquida no período, comparando-a do período anterior. </a:t>
            </a: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Demonstra se a dívida evoluiu ou diminuiu no período 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e mede a necessidade de financiamento no Setor Público. </a:t>
            </a:r>
            <a:endParaRPr b="0" lang="pt-BR" sz="2400" spc="-1" strike="noStrike">
              <a:latin typeface="Arial"/>
            </a:endParaRPr>
          </a:p>
          <a:p>
            <a:pPr marL="343080" indent="-342720" algn="just"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endParaRPr b="0" lang="pt-BR" sz="2400" spc="-1" strike="noStrike">
              <a:latin typeface="Arial"/>
            </a:endParaRPr>
          </a:p>
          <a:p>
            <a:pPr marL="343080" indent="-342720" algn="just"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Dívida Consolidada: São obrigações financeiras assumidas pelo Município, para amortização em </a:t>
            </a:r>
            <a:r>
              <a:rPr b="0" lang="pt-BR" sz="2400" spc="-1" strike="noStrike" u="sng">
                <a:solidFill>
                  <a:srgbClr val="000000"/>
                </a:solidFill>
                <a:uFillTx/>
                <a:latin typeface="Calibri"/>
              </a:rPr>
              <a:t>prazo maior que 12 meses.  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230" name="CustomShape 3"/>
          <p:cNvSpPr/>
          <p:nvPr/>
        </p:nvSpPr>
        <p:spPr>
          <a:xfrm>
            <a:off x="2195640" y="115920"/>
            <a:ext cx="678924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AUDIÊNCIA PÚBLICA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2º Quadrimestre 2022</a:t>
            </a: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Shape 1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CE4D2BCB-B9CB-445A-A077-47CDF2CB9C83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1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171" name="CustomShape 2"/>
          <p:cNvSpPr/>
          <p:nvPr/>
        </p:nvSpPr>
        <p:spPr>
          <a:xfrm>
            <a:off x="2411640" y="115920"/>
            <a:ext cx="657324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AUDIÊNCIA PÚBLICA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2º Quadrimestre 2022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172" name="TextShape 3"/>
          <p:cNvSpPr txBox="1"/>
          <p:nvPr/>
        </p:nvSpPr>
        <p:spPr>
          <a:xfrm>
            <a:off x="357120" y="1564920"/>
            <a:ext cx="8290800" cy="3978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just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Nos termos do art. 48 da Lei de Responsabilidade Fiscal,  o qual dispõe  sobre  as  audiências  públicas,  estas  tem  por  objetivo: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possibilitar  a  participação  popular  na  definição  dos  planos  e  investimentos  públicos municipais;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informar  a  população  sobre  o  planejamento  municipal  e  a  execução  dos programas;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assegurar a participação popular na definição dos investimentos através de votação; e 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1" lang="pt-BR" sz="2000" spc="-1" strike="noStrike">
                <a:solidFill>
                  <a:srgbClr val="000000"/>
                </a:solidFill>
                <a:latin typeface="Calibri"/>
              </a:rPr>
              <a:t>demonstrar e avaliar o cumprimento das metas fiscais e físicas estabelecidas na Lei  de  Diretrizes  Orçamentárias  ­  LDO  e  na  Lei  Orçamentária  Anual  ­  LOA. 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TextShape 1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20</a:t>
            </a:r>
            <a:endParaRPr b="0" lang="pt-BR" sz="1100" spc="-1" strike="noStrike">
              <a:latin typeface="Times New Roman"/>
            </a:endParaRPr>
          </a:p>
        </p:txBody>
      </p:sp>
      <p:graphicFrame>
        <p:nvGraphicFramePr>
          <p:cNvPr id="232" name="Table 2"/>
          <p:cNvGraphicFramePr/>
          <p:nvPr/>
        </p:nvGraphicFramePr>
        <p:xfrm>
          <a:off x="611640" y="5373360"/>
          <a:ext cx="7632360" cy="412560"/>
        </p:xfrm>
        <a:graphic>
          <a:graphicData uri="http://schemas.openxmlformats.org/drawingml/2006/table">
            <a:tbl>
              <a:tblPr/>
              <a:tblGrid>
                <a:gridCol w="5550840"/>
                <a:gridCol w="2081520"/>
              </a:tblGrid>
              <a:tr h="412560"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Meta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500.000,00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33" name="CustomShape 3"/>
          <p:cNvSpPr/>
          <p:nvPr/>
        </p:nvSpPr>
        <p:spPr>
          <a:xfrm>
            <a:off x="2195640" y="115920"/>
            <a:ext cx="678924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AUDIÊNCIA PÚBLICA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2º Quadrimestre 2022</a:t>
            </a:r>
            <a:endParaRPr b="0" lang="pt-BR" sz="2400" spc="-1" strike="noStrike">
              <a:latin typeface="Arial"/>
            </a:endParaRPr>
          </a:p>
        </p:txBody>
      </p:sp>
      <p:graphicFrame>
        <p:nvGraphicFramePr>
          <p:cNvPr id="234" name="Table 4"/>
          <p:cNvGraphicFramePr/>
          <p:nvPr/>
        </p:nvGraphicFramePr>
        <p:xfrm>
          <a:off x="611640" y="1556640"/>
          <a:ext cx="7643520" cy="3678840"/>
        </p:xfrm>
        <a:graphic>
          <a:graphicData uri="http://schemas.openxmlformats.org/drawingml/2006/table">
            <a:tbl>
              <a:tblPr/>
              <a:tblGrid>
                <a:gridCol w="3816360"/>
                <a:gridCol w="1800000"/>
                <a:gridCol w="2027160"/>
              </a:tblGrid>
              <a:tr h="334440">
                <a:tc rowSpan="2"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Cálculo do Resultado Nominal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gridSpan="2"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Saldo 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33444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Em 31/12/2021 (A) 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Até o 1º quad 2021 (B)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Dívida Consolidada (I)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1.545.275,23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1.545.275,23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Deduções (II)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37.184.410,93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43.686.934,76 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Disponibilidade de Caixa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36.581.103,71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43.220761,12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Disponibilidade de Caixa Bruta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38.329.114,31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43.954.162,85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Restos a pagar processados (-)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1.748.010,60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38.131,32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Depósitos Restituíveis e val. vinculados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694.270,41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444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Demais haveres financeiros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603.307,22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466.173,64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2280">
                <a:tc>
                  <a:txBody>
                    <a:bodyPr lIns="9360" rIns="9360" tIns="9360" bIns="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Dívida Consolidada Líquida (I-II)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 35.639.135,70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b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  42.141.659,53 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660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Resultado nominal (A-B)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gridSpan="2"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6.502.523,83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TextShape 1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21</a:t>
            </a:r>
            <a:endParaRPr b="0" lang="pt-BR" sz="1100" spc="-1" strike="noStrike">
              <a:latin typeface="Times New Roman"/>
            </a:endParaRPr>
          </a:p>
        </p:txBody>
      </p:sp>
      <p:graphicFrame>
        <p:nvGraphicFramePr>
          <p:cNvPr id="236" name="Table 2"/>
          <p:cNvGraphicFramePr/>
          <p:nvPr/>
        </p:nvGraphicFramePr>
        <p:xfrm>
          <a:off x="642960" y="5143680"/>
          <a:ext cx="7632360" cy="484560"/>
        </p:xfrm>
        <a:graphic>
          <a:graphicData uri="http://schemas.openxmlformats.org/drawingml/2006/table">
            <a:tbl>
              <a:tblPr/>
              <a:tblGrid>
                <a:gridCol w="5550840"/>
                <a:gridCol w="2081520"/>
              </a:tblGrid>
              <a:tr h="484560"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Meta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500.000,00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37" name="CustomShape 3"/>
          <p:cNvSpPr/>
          <p:nvPr/>
        </p:nvSpPr>
        <p:spPr>
          <a:xfrm>
            <a:off x="2195640" y="115920"/>
            <a:ext cx="678924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AUDIÊNCIA PÚBLICA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2º Quadrimestre 2022</a:t>
            </a:r>
            <a:endParaRPr b="0" lang="pt-BR" sz="2400" spc="-1" strike="noStrike">
              <a:latin typeface="Arial"/>
            </a:endParaRPr>
          </a:p>
        </p:txBody>
      </p:sp>
      <p:graphicFrame>
        <p:nvGraphicFramePr>
          <p:cNvPr id="238" name="Table 4"/>
          <p:cNvGraphicFramePr/>
          <p:nvPr/>
        </p:nvGraphicFramePr>
        <p:xfrm>
          <a:off x="1043640" y="2349000"/>
          <a:ext cx="6912360" cy="2340000"/>
        </p:xfrm>
        <a:graphic>
          <a:graphicData uri="http://schemas.openxmlformats.org/drawingml/2006/table">
            <a:tbl>
              <a:tblPr/>
              <a:tblGrid>
                <a:gridCol w="4848480"/>
                <a:gridCol w="2063880"/>
              </a:tblGrid>
              <a:tr h="468000">
                <a:tc gridSpan="2"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Resultado Nominal Ajustado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46800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Resultado Nominal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6.502.523,83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6800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Outros Ajustes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5.137.908,53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6800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Variação dos Saldos Restos a Pagar Processados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-1.708.879,28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6800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Resultado Nominal Ajustado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9.331.553,08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360" marR="9360">
                    <a:lnL w="6480">
                      <a:solidFill>
                        <a:srgbClr val="000000"/>
                      </a:solidFill>
                    </a:lnL>
                    <a:lnR w="648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TextShape 1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22</a:t>
            </a:r>
            <a:endParaRPr b="0" lang="pt-BR" sz="1100" spc="-1" strike="noStrike">
              <a:latin typeface="Times New Roman"/>
            </a:endParaRPr>
          </a:p>
        </p:txBody>
      </p:sp>
      <p:sp>
        <p:nvSpPr>
          <p:cNvPr id="240" name="CustomShape 2"/>
          <p:cNvSpPr/>
          <p:nvPr/>
        </p:nvSpPr>
        <p:spPr>
          <a:xfrm>
            <a:off x="2195640" y="115920"/>
            <a:ext cx="678924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AUDIÊNCIA PÚBLICA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2º Quadrimestre 2022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241" name="CustomShape 3"/>
          <p:cNvSpPr/>
          <p:nvPr/>
        </p:nvSpPr>
        <p:spPr>
          <a:xfrm>
            <a:off x="179640" y="1484640"/>
            <a:ext cx="8710920" cy="338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O  Demonstrativo  do  Resultado  Nominal  apresentado  registrou ao término do período a importância de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R$ res nom. ajustado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, estando, portanto,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acima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  da  previsão    estabelecida    na    LDO    para  o    exercício,  no  montante  de  R$ 0,00.</a:t>
            </a: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 </a:t>
            </a: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Confrontando a Dívida Fiscal Líquida Inicial no valor de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R$ - 34.214.021,49 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com a Dívida Fiscal Líquida registrada no término do quadrimestre, na importância de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                            R$ -3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8.835.083,41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, houve um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decréscimo 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no confronto das dívidas  existentes  com  os  recursos  disponíveis.</a:t>
            </a: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 </a:t>
            </a: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Dercéscimo de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	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Times New Roman"/>
              </a:rPr>
              <a:t>R$ 4.621.081,92</a:t>
            </a: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TextShape 1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23</a:t>
            </a:r>
            <a:endParaRPr b="0" lang="pt-BR" sz="1100" spc="-1" strike="noStrike">
              <a:latin typeface="Times New Roman"/>
            </a:endParaRPr>
          </a:p>
        </p:txBody>
      </p:sp>
      <p:sp>
        <p:nvSpPr>
          <p:cNvPr id="243" name="CustomShape 2"/>
          <p:cNvSpPr/>
          <p:nvPr/>
        </p:nvSpPr>
        <p:spPr>
          <a:xfrm>
            <a:off x="333360" y="1434960"/>
            <a:ext cx="8327520" cy="452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just"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RREO – RELATÓRIO RESUMIDO DA EXECUÇÃO ORÇAMENTÁRIA</a:t>
            </a:r>
            <a:endParaRPr b="0" lang="pt-BR" sz="24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endParaRPr b="0" lang="pt-BR" sz="24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59"/>
              </a:spcBef>
              <a:tabLst>
                <a:tab algn="l" pos="0"/>
              </a:tabLst>
            </a:pPr>
            <a:endParaRPr b="0" lang="pt-BR" sz="24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59"/>
              </a:spcBef>
              <a:tabLst>
                <a:tab algn="l" pos="0"/>
              </a:tabLst>
            </a:pPr>
            <a:endParaRPr b="0" lang="pt-BR" sz="2400" spc="-1" strike="noStrike">
              <a:latin typeface="Arial"/>
            </a:endParaRPr>
          </a:p>
          <a:p>
            <a:pPr marL="420840" indent="-456840" algn="just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Aplicação em Educação </a:t>
            </a:r>
            <a:endParaRPr b="0" lang="pt-BR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pt-BR" sz="2800" spc="-1" strike="noStrike">
              <a:latin typeface="Arial"/>
            </a:endParaRPr>
          </a:p>
          <a:p>
            <a:pPr marL="420840" indent="-456840" algn="just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Aplicação em Saúde</a:t>
            </a:r>
            <a:endParaRPr b="0" lang="pt-BR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pt-BR" sz="2800" spc="-1" strike="noStrike">
              <a:latin typeface="Arial"/>
            </a:endParaRPr>
          </a:p>
          <a:p>
            <a:pPr marL="420840" indent="-456840" algn="just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Despesa de Pessoal</a:t>
            </a:r>
            <a:endParaRPr b="0" lang="pt-BR" sz="28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endParaRPr b="0" lang="pt-BR" sz="2800" spc="-1" strike="noStrike">
              <a:latin typeface="Arial"/>
            </a:endParaRPr>
          </a:p>
        </p:txBody>
      </p:sp>
      <p:sp>
        <p:nvSpPr>
          <p:cNvPr id="244" name="CustomShape 3"/>
          <p:cNvSpPr/>
          <p:nvPr/>
        </p:nvSpPr>
        <p:spPr>
          <a:xfrm>
            <a:off x="2195640" y="115920"/>
            <a:ext cx="678924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AUDIÊNCIA PÚBLICA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2º Quadrimestre 2022</a:t>
            </a: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TextShape 1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24</a:t>
            </a:r>
            <a:endParaRPr b="0" lang="pt-BR" sz="1100" spc="-1" strike="noStrike">
              <a:latin typeface="Times New Roman"/>
            </a:endParaRPr>
          </a:p>
        </p:txBody>
      </p:sp>
      <p:graphicFrame>
        <p:nvGraphicFramePr>
          <p:cNvPr id="246" name="Table 2"/>
          <p:cNvGraphicFramePr/>
          <p:nvPr/>
        </p:nvGraphicFramePr>
        <p:xfrm>
          <a:off x="755640" y="1364760"/>
          <a:ext cx="7848360" cy="4368240"/>
        </p:xfrm>
        <a:graphic>
          <a:graphicData uri="http://schemas.openxmlformats.org/drawingml/2006/table">
            <a:tbl>
              <a:tblPr/>
              <a:tblGrid>
                <a:gridCol w="6324480"/>
                <a:gridCol w="1523880"/>
              </a:tblGrid>
              <a:tr h="236160">
                <a:tc gridSpan="2"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RECEITAS MÍNIMAS A APLICAR EM EDUCAÇÃO MDE + FUNDEB (25%)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265680"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3616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Total da Receita de Impostos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51.953.702,98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65680"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3616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Administração Geral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671.774,77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3616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Formação de Recursos Humanos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44.478,97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3616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Educação Básica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631,07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3616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Educação Infantil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8.470.077,08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3616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Ensino Fundamental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9.988.520,82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3616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Educação Especial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476.552,69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3616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Total das Despesas com MDE + FUNDEB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19.652,035,40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65680"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3616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Despesas não Computáveis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-35.472,49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3616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Despesa Liquidada com Rendimentos do MDE e FUNDEB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-218.107,59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3616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Despesa Liquidada com Recursos do PLUS do FUNDEB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-6.758.936,07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65680"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3616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Gastos Constitucionais com Educação (MDE + FUNDEB)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12.639.519,25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3544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Percentual de Aplicação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24,33%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47" name="CustomShape 3"/>
          <p:cNvSpPr/>
          <p:nvPr/>
        </p:nvSpPr>
        <p:spPr>
          <a:xfrm>
            <a:off x="2267640" y="115920"/>
            <a:ext cx="671724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AUDIÊNCIA PÚBLICA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2º Quadrimestre 2022</a:t>
            </a: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TextShape 1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56E760A4-DEF0-4096-9896-8AFD7043103E}" type="slidenum">
              <a:rPr b="0" lang="pt-BR" sz="11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100" spc="-1" strike="noStrike">
              <a:latin typeface="Times New Roman"/>
            </a:endParaRPr>
          </a:p>
        </p:txBody>
      </p:sp>
      <p:sp>
        <p:nvSpPr>
          <p:cNvPr id="249" name="CustomShape 2"/>
          <p:cNvSpPr/>
          <p:nvPr/>
        </p:nvSpPr>
        <p:spPr>
          <a:xfrm>
            <a:off x="2267640" y="115920"/>
            <a:ext cx="671724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AUDIÊNCIA PÚBLICA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2º Quadrimestre 2022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250" name="CustomShape 3"/>
          <p:cNvSpPr/>
          <p:nvPr/>
        </p:nvSpPr>
        <p:spPr>
          <a:xfrm>
            <a:off x="467640" y="2565000"/>
            <a:ext cx="8208720" cy="118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Os dispêndios  com educação representaram  </a:t>
            </a:r>
            <a:r>
              <a:rPr b="1" lang="pt-BR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24,33%  </a:t>
            </a:r>
            <a:r>
              <a:rPr b="0" lang="pt-BR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da  Receita  Resultante  de  Impostos. Devendo atingir no último quadrimestre de 2022 no mínimo 25%.</a:t>
            </a: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TextShape 1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1200" spc="-1" strike="noStrike">
                <a:solidFill>
                  <a:srgbClr val="8b8b8b"/>
                </a:solidFill>
                <a:latin typeface="Calibri"/>
              </a:rPr>
              <a:t>26</a:t>
            </a:r>
            <a:endParaRPr b="0" lang="pt-BR" sz="1200" spc="-1" strike="noStrike">
              <a:latin typeface="Times New Roman"/>
            </a:endParaRPr>
          </a:p>
        </p:txBody>
      </p:sp>
      <p:sp>
        <p:nvSpPr>
          <p:cNvPr id="252" name="CustomShape 2"/>
          <p:cNvSpPr/>
          <p:nvPr/>
        </p:nvSpPr>
        <p:spPr>
          <a:xfrm>
            <a:off x="2714760" y="3571920"/>
            <a:ext cx="1142640" cy="3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pt-BR" sz="2000" spc="-1" strike="noStrike">
                <a:solidFill>
                  <a:srgbClr val="ffffff"/>
                </a:solidFill>
                <a:latin typeface="Calibri"/>
              </a:rPr>
              <a:t>1,75%</a:t>
            </a:r>
            <a:endParaRPr b="0" lang="pt-BR" sz="2000" spc="-1" strike="noStrike">
              <a:latin typeface="Arial"/>
            </a:endParaRPr>
          </a:p>
        </p:txBody>
      </p:sp>
      <p:graphicFrame>
        <p:nvGraphicFramePr>
          <p:cNvPr id="253" name="Table 3"/>
          <p:cNvGraphicFramePr/>
          <p:nvPr/>
        </p:nvGraphicFramePr>
        <p:xfrm>
          <a:off x="755640" y="1340640"/>
          <a:ext cx="7560360" cy="4248000"/>
        </p:xfrm>
        <a:graphic>
          <a:graphicData uri="http://schemas.openxmlformats.org/drawingml/2006/table">
            <a:tbl>
              <a:tblPr/>
              <a:tblGrid>
                <a:gridCol w="5920560"/>
                <a:gridCol w="1639800"/>
              </a:tblGrid>
              <a:tr h="222840">
                <a:tc gridSpan="2"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RECEITAS MÍNIMAS A APLICAR EM SAÚDE (15%)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284040"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0304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Total da Receita de Impostos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51.953.702,98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4040"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0304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Administração Geral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1.766.939,01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0304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Formação de Recursos Humanos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13.142,60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0304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Atenção Básica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3.442.994,21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0304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Assistência Hospitalar e Ambulatorial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3.655.987,26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0304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Suporte Profilático e Terapêutico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787.647,54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0304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Vigilância Sanitária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96.758,83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0304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Vigilância Epidemiológica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285.635,99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0304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Total das Despesas com ASPS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10.049.105,44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4040"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0304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Dedução dos gastos com aposentados e Pensões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-970.024,06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0304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Despesa Liquidada com Rendimentos do ASPS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-57.304,86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84040"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0304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Gastos Constitucionais com ASPS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9.021.776,52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5308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Percentual de Aplicação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17,37%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54" name="CustomShape 4"/>
          <p:cNvSpPr/>
          <p:nvPr/>
        </p:nvSpPr>
        <p:spPr>
          <a:xfrm>
            <a:off x="2411640" y="115920"/>
            <a:ext cx="657324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AUDIÊNCIA PÚBLICA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2º Quadrimestre 2022</a:t>
            </a: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TextShape 1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1200" spc="-1" strike="noStrike">
                <a:solidFill>
                  <a:srgbClr val="8b8b8b"/>
                </a:solidFill>
                <a:latin typeface="Calibri"/>
              </a:rPr>
              <a:t>27</a:t>
            </a:r>
            <a:endParaRPr b="0" lang="pt-BR" sz="1200" spc="-1" strike="noStrike">
              <a:latin typeface="Times New Roman"/>
            </a:endParaRPr>
          </a:p>
        </p:txBody>
      </p:sp>
      <p:sp>
        <p:nvSpPr>
          <p:cNvPr id="256" name="CustomShape 2"/>
          <p:cNvSpPr/>
          <p:nvPr/>
        </p:nvSpPr>
        <p:spPr>
          <a:xfrm>
            <a:off x="2714760" y="3571920"/>
            <a:ext cx="1142640" cy="3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pt-BR" sz="2000" spc="-1" strike="noStrike">
                <a:solidFill>
                  <a:srgbClr val="ffffff"/>
                </a:solidFill>
                <a:latin typeface="Calibri"/>
              </a:rPr>
              <a:t>1,75%</a:t>
            </a:r>
            <a:endParaRPr b="0" lang="pt-BR" sz="2000" spc="-1" strike="noStrike">
              <a:latin typeface="Arial"/>
            </a:endParaRPr>
          </a:p>
        </p:txBody>
      </p:sp>
      <p:sp>
        <p:nvSpPr>
          <p:cNvPr id="257" name="CustomShape 3"/>
          <p:cNvSpPr/>
          <p:nvPr/>
        </p:nvSpPr>
        <p:spPr>
          <a:xfrm>
            <a:off x="2411640" y="115920"/>
            <a:ext cx="657324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AUDIÊNCIA PÚBLICA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2º Quadrimestre 2022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258" name="CustomShape 4"/>
          <p:cNvSpPr/>
          <p:nvPr/>
        </p:nvSpPr>
        <p:spPr>
          <a:xfrm>
            <a:off x="712440" y="2565000"/>
            <a:ext cx="7718760" cy="118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Nos índices  de  Saúde,  ficou  demonstrado  que  a  aplicação  foi  de  </a:t>
            </a:r>
            <a:r>
              <a:rPr b="1" lang="pt-BR" sz="2400" spc="-1" strike="noStrike">
                <a:solidFill>
                  <a:srgbClr val="000000"/>
                </a:solidFill>
                <a:latin typeface="Calibri"/>
              </a:rPr>
              <a:t>17,37</a:t>
            </a:r>
            <a:r>
              <a:rPr b="0" lang="pt-BR" sz="2400" spc="-1" strike="noStrike">
                <a:solidFill>
                  <a:srgbClr val="000000"/>
                </a:solidFill>
                <a:latin typeface="Calibri"/>
              </a:rPr>
              <a:t>%, até o último quadrimestre de 2022, o índice deverá ser de no mínimo 15%.</a:t>
            </a: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TextShape 1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1200" spc="-1" strike="noStrike">
                <a:solidFill>
                  <a:srgbClr val="8b8b8b"/>
                </a:solidFill>
                <a:latin typeface="Calibri"/>
              </a:rPr>
              <a:t>28</a:t>
            </a:r>
            <a:endParaRPr b="0" lang="pt-BR" sz="1200" spc="-1" strike="noStrike">
              <a:latin typeface="Times New Roman"/>
            </a:endParaRPr>
          </a:p>
          <a:p>
            <a:pPr algn="ctr">
              <a:lnSpc>
                <a:spcPct val="100000"/>
              </a:lnSpc>
            </a:pPr>
            <a:endParaRPr b="0" lang="pt-BR" sz="1200" spc="-1" strike="noStrike">
              <a:latin typeface="Times New Roman"/>
            </a:endParaRPr>
          </a:p>
        </p:txBody>
      </p:sp>
      <p:sp>
        <p:nvSpPr>
          <p:cNvPr id="260" name="CustomShape 2"/>
          <p:cNvSpPr/>
          <p:nvPr/>
        </p:nvSpPr>
        <p:spPr>
          <a:xfrm>
            <a:off x="2555640" y="115920"/>
            <a:ext cx="642924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AUDIÊNCIA PÚBLICA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2º Quadrimestre 2022</a:t>
            </a:r>
            <a:endParaRPr b="0" lang="pt-BR" sz="2400" spc="-1" strike="noStrike">
              <a:latin typeface="Arial"/>
            </a:endParaRPr>
          </a:p>
        </p:txBody>
      </p:sp>
      <p:graphicFrame>
        <p:nvGraphicFramePr>
          <p:cNvPr id="261" name="Table 3"/>
          <p:cNvGraphicFramePr/>
          <p:nvPr/>
        </p:nvGraphicFramePr>
        <p:xfrm>
          <a:off x="826920" y="1700280"/>
          <a:ext cx="7497360" cy="3312720"/>
        </p:xfrm>
        <a:graphic>
          <a:graphicData uri="http://schemas.openxmlformats.org/drawingml/2006/table">
            <a:tbl>
              <a:tblPr/>
              <a:tblGrid>
                <a:gridCol w="2088720"/>
                <a:gridCol w="1350000"/>
                <a:gridCol w="947880"/>
                <a:gridCol w="1064160"/>
                <a:gridCol w="1064160"/>
                <a:gridCol w="982440"/>
              </a:tblGrid>
              <a:tr h="55188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Poder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Despesa Liquida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%RCL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Limite de Alerta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Limite Prudencial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Limite Legal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5188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Poder Executivo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R$ 50.231.240,12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48,02%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48,60%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51,30%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54,00%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5188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Poder Legislativo até 31/12/21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R$ 1.395.903,32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1,44%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5,40%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5,70%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6,00%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51880">
                <a:tc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Total Despesa de Pessoal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R$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49,46%</a:t>
                      </a:r>
                      <a:endParaRPr b="0" lang="pt-BR" sz="16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54,00%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57,00%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60,00%</a:t>
                      </a:r>
                      <a:endParaRPr b="0" lang="pt-BR" sz="12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51880">
                <a:tc>
                  <a:tcPr marL="9360" marR="9360"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360" marR="9360"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53320">
                <a:tc gridSpan="3">
                  <a:txBody>
                    <a:bodyPr lIns="9360" rIns="9360" tIns="936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Receita Corrente Líquida  </a:t>
                      </a: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(Últimos 12 meses)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gridSpan="3">
                  <a:txBody>
                    <a:bodyPr lIns="9360" rIns="9360" tIns="9360" bIns="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      </a:t>
                      </a:r>
                      <a:r>
                        <a:rPr b="0" lang="pt-BR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R$ 104.612.281,77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sp>
        <p:nvSpPr>
          <p:cNvPr id="262" name="CustomShape 4"/>
          <p:cNvSpPr/>
          <p:nvPr/>
        </p:nvSpPr>
        <p:spPr>
          <a:xfrm>
            <a:off x="899640" y="5301360"/>
            <a:ext cx="741636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latin typeface="Calibri"/>
              </a:rPr>
              <a:t>* Metodologia TCE/RS</a:t>
            </a:r>
            <a:endParaRPr b="0" lang="pt-BR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TextShape 1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1200" spc="-1" strike="noStrike">
                <a:solidFill>
                  <a:srgbClr val="8b8b8b"/>
                </a:solidFill>
                <a:latin typeface="Calibri"/>
              </a:rPr>
              <a:t>29</a:t>
            </a:r>
            <a:endParaRPr b="0" lang="pt-BR" sz="1200" spc="-1" strike="noStrike">
              <a:latin typeface="Times New Roman"/>
            </a:endParaRPr>
          </a:p>
        </p:txBody>
      </p:sp>
      <p:sp>
        <p:nvSpPr>
          <p:cNvPr id="264" name="CustomShape 2"/>
          <p:cNvSpPr/>
          <p:nvPr/>
        </p:nvSpPr>
        <p:spPr>
          <a:xfrm>
            <a:off x="2555640" y="115920"/>
            <a:ext cx="642924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AUDIÊNCIA PÚBLICA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2º Quadrimestre 2022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265" name="CustomShape 3"/>
          <p:cNvSpPr/>
          <p:nvPr/>
        </p:nvSpPr>
        <p:spPr>
          <a:xfrm>
            <a:off x="712440" y="1989000"/>
            <a:ext cx="7718760" cy="313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  <a:ea typeface="Times New Roman"/>
              </a:rPr>
              <a:t>Situação com relação aos gastos de pessoal.</a:t>
            </a:r>
            <a:endParaRPr b="0" lang="pt-BR" sz="20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20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  <a:ea typeface="Times New Roman"/>
              </a:rPr>
              <a:t>O Poder Executivo apresentou um dispêndio de </a:t>
            </a:r>
            <a:r>
              <a:rPr b="1" lang="pt-BR" sz="2000" spc="-1" strike="noStrike">
                <a:solidFill>
                  <a:srgbClr val="000000"/>
                </a:solidFill>
                <a:latin typeface="Calibri"/>
                <a:ea typeface="Times New Roman"/>
              </a:rPr>
              <a:t>48,02%</a:t>
            </a:r>
            <a:r>
              <a:rPr b="0" lang="pt-BR" sz="2000" spc="-1" strike="noStrike">
                <a:solidFill>
                  <a:srgbClr val="000000"/>
                </a:solidFill>
                <a:latin typeface="Calibri"/>
                <a:ea typeface="Times New Roman"/>
              </a:rPr>
              <a:t> da Receita  Corrente  Líquida  do  Município,  comprovando,  dessa  forma, </a:t>
            </a:r>
            <a:r>
              <a:rPr b="1" lang="pt-BR" sz="2000" spc="-1" strike="noStrike">
                <a:solidFill>
                  <a:srgbClr val="000000"/>
                </a:solidFill>
                <a:latin typeface="Calibri"/>
                <a:ea typeface="Times New Roman"/>
              </a:rPr>
              <a:t>estar</a:t>
            </a:r>
            <a:r>
              <a:rPr b="0" lang="pt-BR" sz="2000" spc="-1" strike="noStrike">
                <a:solidFill>
                  <a:srgbClr val="000000"/>
                </a:solidFill>
                <a:latin typeface="Calibri"/>
                <a:ea typeface="Times New Roman"/>
              </a:rPr>
              <a:t>  cumprindo  o  limite estabelecido no Artigo 20, inciso III, alínea 'a', da Lei de Responsabilidade Fiscal.</a:t>
            </a:r>
            <a:endParaRPr b="0" lang="pt-BR" sz="20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  <a:ea typeface="Times New Roman"/>
              </a:rPr>
              <a:t> </a:t>
            </a:r>
            <a:endParaRPr b="0" lang="pt-BR" sz="20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  <a:ea typeface="Times New Roman"/>
              </a:rPr>
              <a:t>Os gastos de pessoal do Poder Legislativo foram de </a:t>
            </a:r>
            <a:r>
              <a:rPr b="1" lang="pt-BR" sz="2000" spc="-1" strike="noStrike">
                <a:solidFill>
                  <a:srgbClr val="000000"/>
                </a:solidFill>
                <a:latin typeface="Calibri"/>
                <a:ea typeface="Times New Roman"/>
              </a:rPr>
              <a:t>1,44%</a:t>
            </a:r>
            <a:r>
              <a:rPr b="0" lang="pt-BR" sz="2000" spc="-1" strike="noStrike">
                <a:solidFill>
                  <a:srgbClr val="000000"/>
                </a:solidFill>
                <a:latin typeface="Calibri"/>
                <a:ea typeface="Times New Roman"/>
              </a:rPr>
              <a:t>, da Receita Corrente Líquida do Município, comprovando o </a:t>
            </a:r>
            <a:r>
              <a:rPr b="1" lang="pt-BR" sz="2000" spc="-1" strike="noStrike">
                <a:solidFill>
                  <a:srgbClr val="000000"/>
                </a:solidFill>
                <a:latin typeface="Calibri"/>
                <a:ea typeface="Times New Roman"/>
              </a:rPr>
              <a:t>cumprimento</a:t>
            </a:r>
            <a:r>
              <a:rPr b="0" lang="pt-BR" sz="2000" spc="-1" strike="noStrike">
                <a:solidFill>
                  <a:srgbClr val="000000"/>
                </a:solidFill>
                <a:latin typeface="Calibri"/>
                <a:ea typeface="Times New Roman"/>
              </a:rPr>
              <a:t> do limite estabelecido no Artigo 20, inciso III, alínea 'b', da LRF.</a:t>
            </a:r>
            <a:endParaRPr b="0" lang="pt-BR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TextShape 1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1E1036BD-C43E-4178-BB8D-716F34B3D2EB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1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174" name="CustomShape 2"/>
          <p:cNvSpPr/>
          <p:nvPr/>
        </p:nvSpPr>
        <p:spPr>
          <a:xfrm>
            <a:off x="2411640" y="115920"/>
            <a:ext cx="657324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AUDIÊNCIA PÚBLICA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2º Quadrimestre 2022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175" name="TextShape 3"/>
          <p:cNvSpPr txBox="1"/>
          <p:nvPr/>
        </p:nvSpPr>
        <p:spPr>
          <a:xfrm>
            <a:off x="241200" y="1219680"/>
            <a:ext cx="8290800" cy="46652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Conforme o disposto no § 4º do artigo 9º da Lei de Responsabilidade Fiscal: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Metas fiscais devem ser avaliadas até o final dos meses  de  </a:t>
            </a:r>
            <a:r>
              <a:rPr b="1" lang="pt-BR" sz="2000" spc="-1" strike="noStrike">
                <a:solidFill>
                  <a:srgbClr val="000000"/>
                </a:solidFill>
                <a:latin typeface="Calibri"/>
              </a:rPr>
              <a:t>maio</a:t>
            </a: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,  </a:t>
            </a:r>
            <a:r>
              <a:rPr b="1" lang="pt-BR" sz="2000" spc="-1" strike="noStrike">
                <a:solidFill>
                  <a:srgbClr val="000000"/>
                </a:solidFill>
                <a:latin typeface="Calibri"/>
              </a:rPr>
              <a:t>setembro </a:t>
            </a: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 e </a:t>
            </a:r>
            <a:r>
              <a:rPr b="1" lang="pt-BR" sz="2000" spc="-1" strike="noStrike">
                <a:solidFill>
                  <a:srgbClr val="000000"/>
                </a:solidFill>
                <a:latin typeface="Calibri"/>
              </a:rPr>
              <a:t> fevereiro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Poder  Executivo  demonstrará  e  avaliará  o cumprimento das metas fiscais de cada quadrimestre, em audiência pública na Comissão referida no § 1º do art. 166 da Constituição Federal, ou equivalente nas Casas Legislativas estaduais  e  municipais.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Esta Audiência  Pública  destina-se  à demonstração e avaliação do cumprimento das </a:t>
            </a:r>
            <a:r>
              <a:rPr b="1" lang="pt-BR" sz="2000" spc="-1" strike="noStrike">
                <a:solidFill>
                  <a:srgbClr val="000000"/>
                </a:solidFill>
                <a:latin typeface="Calibri"/>
              </a:rPr>
              <a:t>metas fiscais do 2º quadrimestre de 2022</a:t>
            </a:r>
            <a:r>
              <a:rPr b="0" lang="pt-BR" sz="2000" spc="-1" strike="noStrike">
                <a:solidFill>
                  <a:srgbClr val="000000"/>
                </a:solidFill>
                <a:latin typeface="Calibri"/>
              </a:rPr>
              <a:t>, por parte do Executivo Municipal. </a:t>
            </a:r>
            <a:endParaRPr b="0" lang="pt-BR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TextShape 1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30</a:t>
            </a:r>
            <a:endParaRPr b="0" lang="pt-BR" sz="1100" spc="-1" strike="noStrike">
              <a:latin typeface="Times New Roman"/>
            </a:endParaRPr>
          </a:p>
        </p:txBody>
      </p:sp>
      <p:sp>
        <p:nvSpPr>
          <p:cNvPr id="267" name="CustomShape 2"/>
          <p:cNvSpPr/>
          <p:nvPr/>
        </p:nvSpPr>
        <p:spPr>
          <a:xfrm>
            <a:off x="1332000" y="332640"/>
            <a:ext cx="7343280" cy="12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r>
              <a:rPr b="1" lang="pt-BR" sz="2800" spc="-1" strike="noStrike">
                <a:solidFill>
                  <a:srgbClr val="f2f2f2"/>
                </a:solidFill>
                <a:latin typeface="Calibri"/>
              </a:rPr>
              <a:t>                      </a:t>
            </a:r>
            <a:r>
              <a:rPr b="1" lang="pt-BR" sz="2800" spc="-1" strike="noStrike">
                <a:solidFill>
                  <a:srgbClr val="f2f2f2"/>
                </a:solidFill>
                <a:latin typeface="Calibri"/>
              </a:rPr>
              <a:t>Avaliação 2º Quadrimestre 2022 </a:t>
            </a:r>
            <a:endParaRPr b="0" lang="pt-BR" sz="2800" spc="-1" strike="noStrike">
              <a:latin typeface="Arial"/>
            </a:endParaRPr>
          </a:p>
        </p:txBody>
      </p:sp>
      <p:sp>
        <p:nvSpPr>
          <p:cNvPr id="268" name="CustomShape 3"/>
          <p:cNvSpPr/>
          <p:nvPr/>
        </p:nvSpPr>
        <p:spPr>
          <a:xfrm>
            <a:off x="107640" y="2045880"/>
            <a:ext cx="8713440" cy="32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Fica demonstrado, assim, que foram </a:t>
            </a:r>
            <a:r>
              <a:rPr b="1" lang="pt-BR" sz="2800" spc="-1" strike="noStrike">
                <a:solidFill>
                  <a:srgbClr val="000000"/>
                </a:solidFill>
                <a:latin typeface="Calibri"/>
              </a:rPr>
              <a:t>atingidas</a:t>
            </a: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 as metas fiscais estabelecidas, bem como o atendimento dos requisitos da Lei de Responsabilidade Fiscal, para o 2º Quadrimestre de 2022. </a:t>
            </a:r>
            <a:endParaRPr b="0" lang="pt-BR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extShape 1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E65DDC7B-9FBB-4E11-8D3A-F7900F25F93D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1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177" name="CustomShape 2"/>
          <p:cNvSpPr/>
          <p:nvPr/>
        </p:nvSpPr>
        <p:spPr>
          <a:xfrm>
            <a:off x="2411640" y="115920"/>
            <a:ext cx="657324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AUDIÊNCIA PÚBLICA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2º Quadrimestre 2022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178" name="TextShape 3"/>
          <p:cNvSpPr txBox="1"/>
          <p:nvPr/>
        </p:nvSpPr>
        <p:spPr>
          <a:xfrm>
            <a:off x="251640" y="1285200"/>
            <a:ext cx="8496720" cy="46180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just">
              <a:lnSpc>
                <a:spcPct val="150000"/>
              </a:lnSpc>
              <a:tabLst>
                <a:tab algn="l" pos="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Apresentação:</a:t>
            </a:r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50000"/>
              </a:lnSpc>
              <a:buClr>
                <a:srgbClr val="000000"/>
              </a:buClr>
              <a:buFont typeface="Arial"/>
              <a:buChar char="-"/>
              <a:tabLst>
                <a:tab algn="l" pos="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Metas fiscais previstas na LDO e LOA;</a:t>
            </a:r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50000"/>
              </a:lnSpc>
              <a:buClr>
                <a:srgbClr val="000000"/>
              </a:buClr>
              <a:buFont typeface="Arial"/>
              <a:buChar char="-"/>
              <a:tabLst>
                <a:tab algn="l" pos="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Esclarecimentos dos objetivos das metas fiscais;</a:t>
            </a:r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50000"/>
              </a:lnSpc>
              <a:buClr>
                <a:srgbClr val="000000"/>
              </a:buClr>
              <a:buFont typeface="Arial"/>
              <a:buChar char="-"/>
              <a:tabLst>
                <a:tab algn="l" pos="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Receitas arrecadadas;</a:t>
            </a:r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50000"/>
              </a:lnSpc>
              <a:buClr>
                <a:srgbClr val="000000"/>
              </a:buClr>
              <a:buFont typeface="Arial"/>
              <a:buChar char="-"/>
              <a:tabLst>
                <a:tab algn="l" pos="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Despesas;</a:t>
            </a:r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50000"/>
              </a:lnSpc>
              <a:buClr>
                <a:srgbClr val="000000"/>
              </a:buClr>
              <a:buFont typeface="Arial"/>
              <a:buChar char="-"/>
              <a:tabLst>
                <a:tab algn="l" pos="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Resultado Primário;</a:t>
            </a:r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50000"/>
              </a:lnSpc>
              <a:buClr>
                <a:srgbClr val="000000"/>
              </a:buClr>
              <a:buFont typeface="Arial"/>
              <a:buChar char="-"/>
              <a:tabLst>
                <a:tab algn="l" pos="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Resultado Nominal;</a:t>
            </a:r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50000"/>
              </a:lnSpc>
              <a:buClr>
                <a:srgbClr val="000000"/>
              </a:buClr>
              <a:buFont typeface="Arial"/>
              <a:buChar char="-"/>
              <a:tabLst>
                <a:tab algn="l" pos="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Índice de Despesa em Educação;</a:t>
            </a:r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50000"/>
              </a:lnSpc>
              <a:buClr>
                <a:srgbClr val="000000"/>
              </a:buClr>
              <a:buFont typeface="Arial"/>
              <a:buChar char="-"/>
              <a:tabLst>
                <a:tab algn="l" pos="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Índice de Despesa em Saúde;</a:t>
            </a:r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50000"/>
              </a:lnSpc>
              <a:buClr>
                <a:srgbClr val="000000"/>
              </a:buClr>
              <a:buFont typeface="Arial"/>
              <a:buChar char="-"/>
              <a:tabLst>
                <a:tab algn="l" pos="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Índice de Despesa em Pessoal;</a:t>
            </a:r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50000"/>
              </a:lnSpc>
              <a:buClr>
                <a:srgbClr val="000000"/>
              </a:buClr>
              <a:buFont typeface="Arial"/>
              <a:buChar char="-"/>
              <a:tabLst>
                <a:tab algn="l" pos="0"/>
              </a:tabLst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Questionamentos.</a:t>
            </a:r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TextShape 1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8DE5CED9-B7A0-47D2-B672-3EA0BA296513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1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180" name="CustomShape 2"/>
          <p:cNvSpPr/>
          <p:nvPr/>
        </p:nvSpPr>
        <p:spPr>
          <a:xfrm>
            <a:off x="2411640" y="115920"/>
            <a:ext cx="657324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AUDIÊNCIA PÚBLICA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2º Quadrimestre 2022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181" name="TextShape 3"/>
          <p:cNvSpPr txBox="1"/>
          <p:nvPr/>
        </p:nvSpPr>
        <p:spPr>
          <a:xfrm>
            <a:off x="357120" y="1564920"/>
            <a:ext cx="8290800" cy="3978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A Lei de Responsabilidade Fiscal disciplina a integração entre a dívida consolidada, resultado primário, resultado nominal e metas fiscais.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Trata-se de um mecanismo de planejamento, acompanhamento e controle de todas as etapas relacionadas ao endividamento público.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TextShape 1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18070192-B18E-4366-8B05-E887513AF841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1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183" name="CustomShape 2"/>
          <p:cNvSpPr/>
          <p:nvPr/>
        </p:nvSpPr>
        <p:spPr>
          <a:xfrm>
            <a:off x="2411640" y="115920"/>
            <a:ext cx="657324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AUDIÊNCIA PÚBLICA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2º Quadrimestre 2022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184" name="TextShape 3"/>
          <p:cNvSpPr txBox="1"/>
          <p:nvPr/>
        </p:nvSpPr>
        <p:spPr>
          <a:xfrm>
            <a:off x="323640" y="239400"/>
            <a:ext cx="8290800" cy="3978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pt-BR" sz="2400" spc="-1" strike="noStrike">
                <a:solidFill>
                  <a:srgbClr val="000000"/>
                </a:solidFill>
                <a:latin typeface="Arial"/>
              </a:rPr>
              <a:t>A LDO e LOA estabelecem as metas anuais, em valores correntes e constantes, relativas a:</a:t>
            </a: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pt-BR" sz="2400" spc="-1" strike="noStrike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185" name="Table 4"/>
          <p:cNvGraphicFramePr/>
          <p:nvPr/>
        </p:nvGraphicFramePr>
        <p:xfrm>
          <a:off x="719640" y="2997000"/>
          <a:ext cx="7704360" cy="2224800"/>
        </p:xfrm>
        <a:graphic>
          <a:graphicData uri="http://schemas.openxmlformats.org/drawingml/2006/table">
            <a:tbl>
              <a:tblPr/>
              <a:tblGrid>
                <a:gridCol w="5544360"/>
                <a:gridCol w="2160000"/>
              </a:tblGrid>
              <a:tr h="37080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Descrição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7080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Primárias (previsão)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104.564.320,00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Primárias (previsão)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118.441.531,08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80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Resultado Primário (meta)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500.000,00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080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Resultado Nominal (meta)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500.000,00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080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Montante da dívida pública (sem atualização monetária)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  <a:endParaRPr b="0" lang="pt-BR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4D42D683-5CD7-42AF-A702-631D72296577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1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187" name="CustomShape 2"/>
          <p:cNvSpPr/>
          <p:nvPr/>
        </p:nvSpPr>
        <p:spPr>
          <a:xfrm>
            <a:off x="2411640" y="115920"/>
            <a:ext cx="657324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AUDIÊNCIA PÚBLICA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2º Quadrimestre 2022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188" name="TextShape 3"/>
          <p:cNvSpPr txBox="1"/>
          <p:nvPr/>
        </p:nvSpPr>
        <p:spPr>
          <a:xfrm>
            <a:off x="357120" y="1553040"/>
            <a:ext cx="8290800" cy="3978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Caso haja risco ao cumprimento das metas de resultado primário ou nominal estabelecidas no Anexo de Metas Fiscais, deve-se: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Promover contenção das despesas públicas segundo os critérios definidos na LDO. Assim, havendo frustração de receitas deve-se efetuar bloqueio de dotação orçamentária.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TextShape 1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454AE7D6-31B4-4B08-98D6-F4720197554C}" type="slidenum">
              <a:rPr b="1" lang="pt-BR" sz="1200" spc="-1" strike="noStrike">
                <a:solidFill>
                  <a:srgbClr val="8b8b8b"/>
                </a:solidFill>
                <a:latin typeface="Calibri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190" name="CustomShape 2"/>
          <p:cNvSpPr/>
          <p:nvPr/>
        </p:nvSpPr>
        <p:spPr>
          <a:xfrm>
            <a:off x="2411640" y="115920"/>
            <a:ext cx="657324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AUDIÊNCIA PÚBLICA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2º Quadrimestre 2022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191" name="TextShape 3"/>
          <p:cNvSpPr txBox="1"/>
          <p:nvPr/>
        </p:nvSpPr>
        <p:spPr>
          <a:xfrm>
            <a:off x="357120" y="1564920"/>
            <a:ext cx="8290800" cy="3978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Se a dívida consolidada ultrapassar o respectivo limite ao final de um quadrimestre, esta deverá ser a ele reconduzida até o término dos três quadrimestres subseqüentes, reduzindo o excedente em pelo menos 25% no primeiro. Enquanto perdurar o excesso de dívida deve-se promover, entre outras, a limitação de empenho.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TextShape 1"/>
          <p:cNvSpPr txBox="1"/>
          <p:nvPr/>
        </p:nvSpPr>
        <p:spPr>
          <a:xfrm>
            <a:off x="8532360" y="6165360"/>
            <a:ext cx="431640" cy="431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0" lang="pt-BR" sz="1100" spc="-1" strike="noStrike">
                <a:solidFill>
                  <a:srgbClr val="8b8b8b"/>
                </a:solidFill>
                <a:latin typeface="Calibri"/>
              </a:rPr>
              <a:t>9</a:t>
            </a:r>
            <a:endParaRPr b="0" lang="pt-BR" sz="1100" spc="-1" strike="noStrike">
              <a:latin typeface="Times New Roman"/>
            </a:endParaRPr>
          </a:p>
        </p:txBody>
      </p:sp>
      <p:sp>
        <p:nvSpPr>
          <p:cNvPr id="193" name="CustomShape 2"/>
          <p:cNvSpPr/>
          <p:nvPr/>
        </p:nvSpPr>
        <p:spPr>
          <a:xfrm>
            <a:off x="285840" y="1340640"/>
            <a:ext cx="8643600" cy="437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just">
              <a:lnSpc>
                <a:spcPct val="100000"/>
              </a:lnSpc>
              <a:spcBef>
                <a:spcPts val="519"/>
              </a:spcBef>
              <a:tabLst>
                <a:tab algn="l" pos="0"/>
              </a:tabLst>
            </a:pPr>
            <a:r>
              <a:rPr b="1" lang="pt-BR" sz="2600" spc="-1" strike="noStrike">
                <a:solidFill>
                  <a:srgbClr val="000000"/>
                </a:solidFill>
                <a:latin typeface="Calibri"/>
              </a:rPr>
              <a:t>TRANSPARÊNCIA NA GESTÃO FISCAL </a:t>
            </a:r>
            <a:endParaRPr b="0" lang="pt-BR" sz="26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01"/>
              </a:spcBef>
              <a:tabLst>
                <a:tab algn="l" pos="0"/>
              </a:tabLst>
            </a:pPr>
            <a:endParaRPr b="0" lang="pt-BR" sz="2600" spc="-1" strike="noStrike">
              <a:latin typeface="Arial"/>
            </a:endParaRPr>
          </a:p>
          <a:p>
            <a:pPr marL="71280" indent="-107640"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1" lang="pt-BR" sz="26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1" lang="pt-BR" sz="2600" spc="-1" strike="noStrike">
                <a:solidFill>
                  <a:srgbClr val="000000"/>
                </a:solidFill>
                <a:latin typeface="Calibri"/>
              </a:rPr>
              <a:t>Riscos Orçamentários: </a:t>
            </a:r>
            <a:r>
              <a:rPr b="0" lang="pt-BR" sz="2600" spc="-1" strike="noStrike">
                <a:solidFill>
                  <a:srgbClr val="000000"/>
                </a:solidFill>
                <a:latin typeface="Calibri"/>
              </a:rPr>
              <a:t>Referem-se à possibilidade de  as receitas e despesas previstas não se realizarem durante a execução do Orçamento. Ex.: </a:t>
            </a:r>
            <a:r>
              <a:rPr b="1" i="1" lang="pt-BR" sz="2600" spc="-1" strike="noStrike">
                <a:solidFill>
                  <a:srgbClr val="000000"/>
                </a:solidFill>
                <a:latin typeface="Calibri"/>
              </a:rPr>
              <a:t>Arrecadação de tributos a menor; Atividades econômicas; Taxa de  inflação e de câmbio</a:t>
            </a:r>
            <a:r>
              <a:rPr b="1" lang="pt-BR" sz="2600" spc="-1" strike="noStrike">
                <a:solidFill>
                  <a:srgbClr val="000000"/>
                </a:solidFill>
                <a:latin typeface="Calibri"/>
              </a:rPr>
              <a:t>. </a:t>
            </a:r>
            <a:endParaRPr b="0" lang="pt-BR" sz="2600" spc="-1" strike="noStrike">
              <a:latin typeface="Arial"/>
            </a:endParaRPr>
          </a:p>
          <a:p>
            <a:pPr marL="71280" indent="-107640"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pt-BR" sz="26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pt-BR" sz="2600" spc="-1" strike="noStrike">
              <a:latin typeface="Arial"/>
            </a:endParaRPr>
          </a:p>
          <a:p>
            <a:pPr marL="71280" indent="-107640" algn="just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1" lang="pt-BR" sz="2600" spc="-1" strike="noStrike">
                <a:solidFill>
                  <a:srgbClr val="000000"/>
                </a:solidFill>
                <a:latin typeface="Calibri"/>
              </a:rPr>
              <a:t>Riscos da Dívida:</a:t>
            </a:r>
            <a:r>
              <a:rPr b="0" lang="pt-BR" sz="2600" spc="-1" strike="noStrike">
                <a:solidFill>
                  <a:srgbClr val="000000"/>
                </a:solidFill>
                <a:latin typeface="Calibri"/>
              </a:rPr>
              <a:t> Referem-se a possíveis ocorrências, </a:t>
            </a:r>
            <a:r>
              <a:rPr b="1" i="1" lang="pt-BR" sz="2600" spc="-1" strike="noStrike">
                <a:solidFill>
                  <a:srgbClr val="000000"/>
                </a:solidFill>
                <a:latin typeface="Calibri"/>
              </a:rPr>
              <a:t>externas à administração, que em se efetivando resultarão em aumento do estoque da dívida pública (Ex. Precatórios). </a:t>
            </a:r>
            <a:endParaRPr b="0" lang="pt-BR" sz="2600" spc="-1" strike="noStrike">
              <a:latin typeface="Arial"/>
            </a:endParaRPr>
          </a:p>
        </p:txBody>
      </p:sp>
      <p:sp>
        <p:nvSpPr>
          <p:cNvPr id="194" name="CustomShape 3"/>
          <p:cNvSpPr/>
          <p:nvPr/>
        </p:nvSpPr>
        <p:spPr>
          <a:xfrm>
            <a:off x="2483640" y="115920"/>
            <a:ext cx="6501240" cy="114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AUDIÊNCIA PÚBLICA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Lei de Responsabilidade Fiscal</a:t>
            </a:r>
            <a:br/>
            <a:r>
              <a:rPr b="1" lang="pt-BR" sz="2400" spc="-1" strike="noStrike">
                <a:solidFill>
                  <a:srgbClr val="f2f2f2"/>
                </a:solidFill>
                <a:latin typeface="Calibri"/>
              </a:rPr>
              <a:t>2º Quadrimestre 2022</a:t>
            </a: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4704</TotalTime>
  <Application>LibreOffice/7.0.1.2$Windows_X86_64 LibreOffice_project/7cbcfc562f6eb6708b5ff7d7397325de9e764452</Application>
  <Words>1565</Words>
  <Paragraphs>404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2017-09-28T13:49:21Z</dcterms:created>
  <dc:creator>PLANEJAMEMTO</dc:creator>
  <dc:description/>
  <dc:language>pt-BR</dc:language>
  <cp:lastModifiedBy>TecleEnter</cp:lastModifiedBy>
  <cp:lastPrinted>2022-09-22T12:36:28Z</cp:lastPrinted>
  <dcterms:modified xsi:type="dcterms:W3CDTF">2022-09-22T12:37:30Z</dcterms:modified>
  <cp:revision>298</cp:revision>
  <dc:subject/>
  <dc:title>Apresentação do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Apresentação na tela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30</vt:i4>
  </property>
</Properties>
</file>