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media/image1.jpeg" ContentType="image/jpeg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32E984D-B31D-40C4-9026-5CCF7BAFCAD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90707D6-F068-4630-9D89-91546A3A6A9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73D95D7-2250-48F9-8ADC-51F2A73FA3A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6228325-F41D-409C-8BDF-26D5EE56317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1907C13-5E62-4D72-947D-012FFE5B578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25ED501-73FF-4611-8347-85EDFADF608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0703F4F1-57C5-4048-AA3B-C8C606B5CE1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A39BF98-8210-4D64-8526-2E4E777F8BA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4B0F2DA-67C3-4FB1-98C6-24BF4740CE4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D18A6C0-F8EC-4073-82DE-9F3C3744E67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073DB5F3-2C29-4A27-9B24-6B9D72E5682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CCA230D-3B91-47CF-AEC3-60A8D8E6F06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3E1C751-D219-403F-A6EB-FE4B452554D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2CA8071-6B0E-4311-A009-AFBEB6BBD7D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0CA5090-61D3-4624-9235-6515E571C41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A4B9AD0-F46D-4521-BE1E-B3CD64FD150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68FB2CB-AAB7-4F0E-A906-15E71E0F7785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EFAE4221-401E-440C-9F8F-7615EA546C5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539FCC2F-6430-4210-845C-2F262FEBB9B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30203596-0A3D-45CB-A59D-5C823F0B9AE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03FFF2AF-BA1C-4F45-9AB8-9B220CA09CD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23D66757-837F-429A-8D4A-E2AAF3ED442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C152765-0853-4090-A0F4-7018BE78879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E8725D92-3174-4C49-9F2B-B5EB5EFE4B5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4E902743-8D15-4524-9BBA-3D888C50803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0E885D99-6F59-4FF9-8F80-7DA3E58A3B5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302C1D95-BAC7-4D64-B956-CE766E76F4E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98718352-DD7D-4280-81E4-9AEBEE4CE40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D4C67803-B4CF-45FE-A234-5C5AEECBADD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600D6263-6A9B-4E6A-A8A5-348E700A812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215C6E3C-03E5-4652-B5AC-584D34777EE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62820429-D27F-4510-9F35-1C9D5F4F8BA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0663EE22-2BBD-459F-A873-586FC6FAA3D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8847921-2167-411B-8EDB-0E5EE3801E5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837614C6-A920-4696-A73A-6E6E88429C7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5117DF6D-1B17-45C2-B857-074D9B9C430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B51ABC0D-8A40-4F2D-AD50-5F5B10B407C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A2F3DAEE-667C-477A-A07A-635CABDB3D1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B6565F62-A90C-43FD-B885-1DB57AACE61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FD739F8F-5342-4CAE-AAF6-9AF548FD09C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58ED440A-E1DE-47E9-8571-C58EFAA117E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D0B53D54-5370-4C34-A2CB-D98DF88F8FC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49576D5A-ABB8-480D-B5FF-78501928BD2E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1CA10F4-A962-4DE8-81C2-51B87F645B2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882F0D4-D110-42A6-A947-E52623A0BA9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96958E5-51E7-4418-A415-4DE0E9EC1AC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A05C338-9022-410F-91C9-3E1C8780D2F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3233FF7-677A-4C96-94E0-06B079B162E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etângulo 6"/>
          <p:cNvSpPr/>
          <p:nvPr/>
        </p:nvSpPr>
        <p:spPr>
          <a:xfrm>
            <a:off x="179640" y="6021360"/>
            <a:ext cx="2807640" cy="699480"/>
          </a:xfrm>
          <a:prstGeom prst="rect">
            <a:avLst/>
          </a:prstGeom>
          <a:solidFill>
            <a:srgbClr val="2c2e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ldNum" idx="2"/>
          </p:nvPr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1" lang="pt-BR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fld id="{E4C2EEAA-4EB7-4277-9981-38E8E5DA1CC1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pt-BR" sz="44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</a:rPr>
              <a:t>3.º nível da estrutura de tópicos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tângulo 4"/>
          <p:cNvSpPr/>
          <p:nvPr/>
        </p:nvSpPr>
        <p:spPr>
          <a:xfrm>
            <a:off x="179640" y="6021360"/>
            <a:ext cx="2807640" cy="699480"/>
          </a:xfrm>
          <a:prstGeom prst="rect">
            <a:avLst/>
          </a:prstGeom>
          <a:solidFill>
            <a:srgbClr val="2c2e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ftr" idx="4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ldNum" idx="5"/>
          </p:nvPr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1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A02898F-799D-4902-810A-FB1F3CF8829D}" type="slidenum">
              <a:rPr b="0" lang="pt-BR" sz="11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1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dt" idx="6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pt-BR" sz="44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</a:rPr>
              <a:t>3.º nível da estrutura de tópicos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tângulo 9"/>
          <p:cNvSpPr/>
          <p:nvPr/>
        </p:nvSpPr>
        <p:spPr>
          <a:xfrm>
            <a:off x="179640" y="6021360"/>
            <a:ext cx="2807640" cy="699480"/>
          </a:xfrm>
          <a:prstGeom prst="rect">
            <a:avLst/>
          </a:prstGeom>
          <a:solidFill>
            <a:srgbClr val="2c2e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ftr" idx="7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sldNum" idx="8"/>
          </p:nvPr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1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0188AB1-D724-40E5-9A71-B0B68B3F0149}" type="slidenum">
              <a:rPr b="0" lang="pt-BR" sz="11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1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dt" idx="9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pt-BR" sz="44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</a:rPr>
              <a:t>3.º nível da estrutura de tópicos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Retângulo 5"/>
          <p:cNvSpPr/>
          <p:nvPr/>
        </p:nvSpPr>
        <p:spPr>
          <a:xfrm>
            <a:off x="179640" y="6021360"/>
            <a:ext cx="2807640" cy="699480"/>
          </a:xfrm>
          <a:prstGeom prst="rect">
            <a:avLst/>
          </a:prstGeom>
          <a:solidFill>
            <a:srgbClr val="2c2e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ftr" idx="10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 type="sldNum" idx="11"/>
          </p:nvPr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1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5FB7BCB-899B-4552-8904-2ECC3028A29E}" type="slidenum">
              <a:rPr b="0" lang="pt-BR" sz="11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1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0" name="PlaceHolder 4"/>
          <p:cNvSpPr>
            <a:spLocks noGrp="1"/>
          </p:cNvSpPr>
          <p:nvPr>
            <p:ph type="dt" idx="12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</a:rPr>
              <a:t>3.º nível da estrutura de tópicos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080" cy="93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1" i="1" lang="pt-BR" sz="2800" spc="-1" strike="noStrike">
                <a:solidFill>
                  <a:srgbClr val="f2f2f2"/>
                </a:solidFill>
                <a:latin typeface="Calibri"/>
              </a:rPr>
              <a:t>Secretaria Municipal de Finanças</a:t>
            </a:r>
            <a:r>
              <a:rPr b="1" i="1" lang="pt-BR" sz="28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PlaceHolder 2"/>
          <p:cNvSpPr>
            <a:spLocks noGrp="1"/>
          </p:cNvSpPr>
          <p:nvPr>
            <p:ph/>
          </p:nvPr>
        </p:nvSpPr>
        <p:spPr>
          <a:xfrm>
            <a:off x="0" y="1382040"/>
            <a:ext cx="9143280" cy="4525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89000"/>
          </a:bodyPr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</a:tabLst>
            </a:pPr>
            <a:r>
              <a:rPr b="1" lang="pt-BR" sz="4000" spc="-1" strike="noStrike">
                <a:solidFill>
                  <a:srgbClr val="1f497d"/>
                </a:solidFill>
                <a:latin typeface="Calibri"/>
              </a:rPr>
              <a:t>AUDIÊNCIA PÚBLICA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</a:tabLst>
            </a:pPr>
            <a:r>
              <a:rPr b="1" lang="pt-BR" sz="4000" spc="-1" strike="noStrike">
                <a:solidFill>
                  <a:srgbClr val="1f497d"/>
                </a:solidFill>
                <a:latin typeface="Calibri"/>
              </a:rPr>
              <a:t>LEI DA RESPONSABILIDADE FISCAL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</a:tabLst>
            </a:pPr>
            <a:r>
              <a:rPr b="1" lang="pt-BR" sz="4000" spc="-1" strike="noStrike">
                <a:solidFill>
                  <a:srgbClr val="1f497d"/>
                </a:solidFill>
                <a:latin typeface="Calibri"/>
              </a:rPr>
              <a:t>AVALIAÇÃO DAS METAS FISCAIS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</a:tabLst>
            </a:pPr>
            <a:r>
              <a:rPr b="1" lang="pt-BR" sz="4000" spc="-1" strike="noStrike">
                <a:solidFill>
                  <a:srgbClr val="1f497d"/>
                </a:solidFill>
                <a:latin typeface="Calibri"/>
              </a:rPr>
              <a:t>3º QUADRIMESTRE DE 2022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360"/>
              </a:spcBef>
              <a:buNone/>
              <a:tabLst>
                <a:tab algn="l" pos="0"/>
              </a:tabLst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indent="0" algn="r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lang="pt-BR" sz="2000" spc="-1" strike="noStrike">
                <a:solidFill>
                  <a:srgbClr val="404040"/>
                </a:solidFill>
                <a:latin typeface="Calibri"/>
              </a:rPr>
              <a:t>Arlei Luis Tomazoni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indent="0" algn="r">
              <a:lnSpc>
                <a:spcPct val="100000"/>
              </a:lnSpc>
              <a:spcBef>
                <a:spcPts val="300"/>
              </a:spcBef>
              <a:buNone/>
              <a:tabLst>
                <a:tab algn="l" pos="0"/>
              </a:tabLst>
            </a:pPr>
            <a:r>
              <a:rPr b="0" lang="pt-BR" sz="1500" spc="-1" strike="noStrike">
                <a:solidFill>
                  <a:srgbClr val="404040"/>
                </a:solidFill>
                <a:latin typeface="Calibri"/>
              </a:rPr>
              <a:t>Prefeito Municipal</a:t>
            </a:r>
            <a:endParaRPr b="0" lang="pt-BR" sz="1500" spc="-1" strike="noStrike">
              <a:solidFill>
                <a:srgbClr val="000000"/>
              </a:solidFill>
              <a:latin typeface="Arial"/>
            </a:endParaRPr>
          </a:p>
          <a:p>
            <a:pPr indent="0" algn="r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1" lang="pt-BR" sz="2000" spc="-1" strike="noStrike">
                <a:solidFill>
                  <a:srgbClr val="404040"/>
                </a:solidFill>
                <a:latin typeface="Calibri"/>
              </a:rPr>
              <a:t>Maurilio Vezzose Finamor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indent="0" algn="r">
              <a:lnSpc>
                <a:spcPct val="100000"/>
              </a:lnSpc>
              <a:spcBef>
                <a:spcPts val="360"/>
              </a:spcBef>
              <a:buNone/>
              <a:tabLst>
                <a:tab algn="l" pos="0"/>
              </a:tabLst>
            </a:pPr>
            <a:r>
              <a:rPr b="0" lang="pt-BR" sz="1500" spc="-1" strike="noStrike">
                <a:solidFill>
                  <a:srgbClr val="404040"/>
                </a:solidFill>
                <a:latin typeface="Calibri"/>
              </a:rPr>
              <a:t>Secretário Municipal de Finanças</a:t>
            </a:r>
            <a:r>
              <a:rPr b="0" lang="pt-BR" sz="1800" spc="-1" strike="noStrike">
                <a:solidFill>
                  <a:srgbClr val="404040"/>
                </a:solidFill>
                <a:latin typeface="Calibri"/>
              </a:rPr>
              <a:t> 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indent="0" algn="r">
              <a:lnSpc>
                <a:spcPct val="100000"/>
              </a:lnSpc>
              <a:spcBef>
                <a:spcPts val="360"/>
              </a:spcBef>
              <a:buNone/>
              <a:tabLst>
                <a:tab algn="l" pos="0"/>
              </a:tabLst>
            </a:pPr>
            <a:r>
              <a:rPr b="1" lang="pt-BR" sz="1800" spc="-1" strike="noStrike">
                <a:solidFill>
                  <a:srgbClr val="404040"/>
                </a:solidFill>
                <a:latin typeface="Calibri"/>
              </a:rPr>
              <a:t>Marlise C. Schlemer Senger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indent="0" algn="r">
              <a:lnSpc>
                <a:spcPct val="100000"/>
              </a:lnSpc>
              <a:spcBef>
                <a:spcPts val="300"/>
              </a:spcBef>
              <a:buNone/>
              <a:tabLst>
                <a:tab algn="l" pos="0"/>
              </a:tabLst>
            </a:pPr>
            <a:r>
              <a:rPr b="0" lang="pt-BR" sz="1500" spc="-1" strike="noStrike">
                <a:solidFill>
                  <a:srgbClr val="404040"/>
                </a:solidFill>
                <a:latin typeface="Calibri"/>
              </a:rPr>
              <a:t>Contadora</a:t>
            </a:r>
            <a:endParaRPr b="0" lang="pt-BR" sz="1500" spc="-1" strike="noStrike">
              <a:solidFill>
                <a:srgbClr val="000000"/>
              </a:solidFill>
              <a:latin typeface="Arial"/>
            </a:endParaRPr>
          </a:p>
          <a:p>
            <a:pPr indent="0" algn="r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pt-BR" sz="26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519"/>
              </a:spcBef>
              <a:buNone/>
              <a:tabLst>
                <a:tab algn="l" pos="0"/>
              </a:tabLst>
            </a:pPr>
            <a:endParaRPr b="0" lang="pt-B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81A6AD7-96D3-4E46-933B-839F57A52CA4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sldNum" idx="14"/>
          </p:nvPr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1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10</a:t>
            </a:r>
            <a:endParaRPr b="0" lang="pt-BR" sz="11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9" name="Título 1"/>
          <p:cNvSpPr/>
          <p:nvPr/>
        </p:nvSpPr>
        <p:spPr>
          <a:xfrm>
            <a:off x="2483640" y="115920"/>
            <a:ext cx="6500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CaixaDeTexto 5"/>
          <p:cNvSpPr/>
          <p:nvPr/>
        </p:nvSpPr>
        <p:spPr>
          <a:xfrm>
            <a:off x="2695680" y="1829520"/>
            <a:ext cx="374760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pt-B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Receita Primária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1" name="CaixaDeTexto 6"/>
          <p:cNvSpPr/>
          <p:nvPr/>
        </p:nvSpPr>
        <p:spPr>
          <a:xfrm>
            <a:off x="2767680" y="3931560"/>
            <a:ext cx="360360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pt-BR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Despesa Primária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CaixaDeTexto 7"/>
          <p:cNvSpPr/>
          <p:nvPr/>
        </p:nvSpPr>
        <p:spPr>
          <a:xfrm>
            <a:off x="2337840" y="4726800"/>
            <a:ext cx="446364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Excluem: Pagamento de juros e amortização da Dívida Pública  (Serviço da Dívida)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3" name="CaixaDeTexto 8"/>
          <p:cNvSpPr/>
          <p:nvPr/>
        </p:nvSpPr>
        <p:spPr>
          <a:xfrm>
            <a:off x="2733840" y="2493000"/>
            <a:ext cx="367164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Excluem:  Receitas financeiras (juros, rendimentos, etc...)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sldNum" idx="15"/>
          </p:nvPr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1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11</a:t>
            </a:r>
            <a:endParaRPr b="0" lang="pt-BR" sz="11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5" name="Título 1"/>
          <p:cNvSpPr/>
          <p:nvPr/>
        </p:nvSpPr>
        <p:spPr>
          <a:xfrm>
            <a:off x="2051640" y="115920"/>
            <a:ext cx="6932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96" name="Tabela 11"/>
          <p:cNvGraphicFramePr/>
          <p:nvPr/>
        </p:nvGraphicFramePr>
        <p:xfrm>
          <a:off x="179640" y="1412640"/>
          <a:ext cx="8804160" cy="4169520"/>
        </p:xfrm>
        <a:graphic>
          <a:graphicData uri="http://schemas.openxmlformats.org/drawingml/2006/table">
            <a:tbl>
              <a:tblPr/>
              <a:tblGrid>
                <a:gridCol w="3610800"/>
                <a:gridCol w="1731240"/>
                <a:gridCol w="1731240"/>
                <a:gridCol w="1731240"/>
              </a:tblGrid>
              <a:tr h="224640">
                <a:tc gridSpan="4">
                  <a:txBody>
                    <a:bodyPr lIns="7200" rIns="72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DADOS CONSOLIDADOS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224640">
                <a:tc rowSpan="2">
                  <a:txBody>
                    <a:bodyPr lIns="7200" rIns="72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Primárias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7200" rIns="72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Previsão Atualizada 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gridSpan="2">
                  <a:txBody>
                    <a:bodyPr lIns="7200" rIns="72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Realizadas 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2246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7200" rIns="72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Até o 2º Quad. 2022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7200" rIns="72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%Real/Prev 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90520">
                <a:tc>
                  <a:txBody>
                    <a:bodyPr lIns="7200" rIns="72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Primárias Correntes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98.838.717,15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108.553.118,42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109,82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</a:tr>
              <a:tr h="280440">
                <a:tc>
                  <a:txBody>
                    <a:bodyPr lIns="7200" rIns="72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 Corrente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103.002.300,00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116.981.554,90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113,57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0440">
                <a:tc>
                  <a:txBody>
                    <a:bodyPr lIns="7200" rIns="72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Impostos, Taxas e Contribuições de Melhoria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17.100.224,30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20.243.889,97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118,38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0440">
                <a:tc>
                  <a:txBody>
                    <a:bodyPr lIns="7200" rIns="72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Contribuições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4.740.014,00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5.135.069,77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108,33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0440">
                <a:tc>
                  <a:txBody>
                    <a:bodyPr lIns="7200" rIns="72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Receita Patrimonial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4.172.102,85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8.349.210,10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200,11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0440">
                <a:tc>
                  <a:txBody>
                    <a:bodyPr lIns="7200" rIns="72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-- Aplicações financeiras (-)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4.163.582,85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8.342.418,88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200,36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0440">
                <a:tc>
                  <a:txBody>
                    <a:bodyPr lIns="7200" rIns="72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-- Outras receitas patrimoniais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8.520,00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6.791,22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79,70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0440">
                <a:tc>
                  <a:txBody>
                    <a:bodyPr lIns="7200" rIns="72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Transferências correntes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76.073.214,85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82.641.721,76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108,63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0440">
                <a:tc>
                  <a:txBody>
                    <a:bodyPr lIns="7200" rIns="72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Demais Receitas Correntes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916.744,00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611.663,30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66,72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0440">
                <a:tc>
                  <a:txBody>
                    <a:bodyPr lIns="7200" rIns="72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Primárias de Capital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550.000,00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3.199.124,09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581,65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</a:tr>
              <a:tr h="280440">
                <a:tc>
                  <a:txBody>
                    <a:bodyPr lIns="7200" rIns="72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RECEITA PRIMÁRIA TOTAL</a:t>
                      </a:r>
                      <a:endParaRPr b="0" lang="pt-BR" sz="12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99.388.717,15</a:t>
                      </a:r>
                      <a:endParaRPr b="0" lang="pt-BR" sz="12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111.752.242,51</a:t>
                      </a:r>
                      <a:endParaRPr b="0" lang="pt-BR" sz="12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3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        </a:t>
                      </a:r>
                      <a:r>
                        <a:rPr b="1" lang="pt-BR" sz="13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112,43</a:t>
                      </a:r>
                      <a:r>
                        <a:rPr b="1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4,52</a:t>
                      </a:r>
                      <a:endParaRPr b="0" lang="pt-BR" sz="11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sldNum" idx="16"/>
          </p:nvPr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1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12</a:t>
            </a:r>
            <a:endParaRPr b="0" lang="pt-BR" sz="11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8" name="Espaço Reservado para Conteúdo 2"/>
          <p:cNvSpPr/>
          <p:nvPr/>
        </p:nvSpPr>
        <p:spPr>
          <a:xfrm>
            <a:off x="285840" y="1340640"/>
            <a:ext cx="8643240" cy="437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just">
              <a:lnSpc>
                <a:spcPct val="100000"/>
              </a:lnSpc>
              <a:spcBef>
                <a:spcPts val="519"/>
              </a:spcBef>
              <a:tabLst>
                <a:tab algn="l" pos="0"/>
              </a:tabLst>
            </a:pPr>
            <a:endParaRPr b="1" i="1" lang="pt-BR" sz="2600" spc="-1" strike="noStrike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199" name="Título 1"/>
          <p:cNvSpPr/>
          <p:nvPr/>
        </p:nvSpPr>
        <p:spPr>
          <a:xfrm>
            <a:off x="2483640" y="115920"/>
            <a:ext cx="6500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2019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0" name="Retângulo 5"/>
          <p:cNvSpPr/>
          <p:nvPr/>
        </p:nvSpPr>
        <p:spPr>
          <a:xfrm>
            <a:off x="441000" y="1700640"/>
            <a:ext cx="8208360" cy="155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Receita Primária Total Prevista para o período era de</a:t>
            </a:r>
            <a:br>
              <a:rPr sz="2400"/>
            </a:b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R$ </a:t>
            </a: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99.388.717,15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, sendo</a:t>
            </a:r>
            <a:br>
              <a:rPr sz="2400"/>
            </a:b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R$ </a:t>
            </a: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98.838.717,15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 de Receitas Correntes e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R$ </a:t>
            </a: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550.000,00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de Receitas de Capital.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Retângulo 6"/>
          <p:cNvSpPr/>
          <p:nvPr/>
        </p:nvSpPr>
        <p:spPr>
          <a:xfrm>
            <a:off x="441000" y="3522240"/>
            <a:ext cx="8208360" cy="155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A receita primária realizada registrou</a:t>
            </a:r>
            <a:br>
              <a:rPr sz="2400"/>
            </a:b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R$ </a:t>
            </a: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111.752.242,51,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sendo</a:t>
            </a:r>
            <a:br>
              <a:rPr sz="2400"/>
            </a:b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R$ </a:t>
            </a: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108.553.118,42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para as Receitas Correntes e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R$ 3.199.124,09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para as receitas de capital.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2" name="CaixaDeTexto 7"/>
          <p:cNvSpPr/>
          <p:nvPr/>
        </p:nvSpPr>
        <p:spPr>
          <a:xfrm>
            <a:off x="1480320" y="5157360"/>
            <a:ext cx="612936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Correspondendo a 112,43% da Previsão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Título 1"/>
          <p:cNvSpPr/>
          <p:nvPr/>
        </p:nvSpPr>
        <p:spPr>
          <a:xfrm>
            <a:off x="2627640" y="115920"/>
            <a:ext cx="6356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04" name="Tabela 6"/>
          <p:cNvGraphicFramePr/>
          <p:nvPr/>
        </p:nvGraphicFramePr>
        <p:xfrm>
          <a:off x="179640" y="2061000"/>
          <a:ext cx="8782920" cy="3172320"/>
        </p:xfrm>
        <a:graphic>
          <a:graphicData uri="http://schemas.openxmlformats.org/drawingml/2006/table">
            <a:tbl>
              <a:tblPr/>
              <a:tblGrid>
                <a:gridCol w="1822320"/>
                <a:gridCol w="1160640"/>
                <a:gridCol w="976680"/>
                <a:gridCol w="938160"/>
                <a:gridCol w="931320"/>
                <a:gridCol w="1056240"/>
                <a:gridCol w="961920"/>
                <a:gridCol w="936000"/>
              </a:tblGrid>
              <a:tr h="552240">
                <a:tc rowSpan="2">
                  <a:txBody>
                    <a:bodyPr lIns="5760" rIns="57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760" rIns="57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Dotação atualizada </a:t>
                      </a:r>
                      <a:endParaRPr b="0" lang="pt-BR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760" rIns="57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empenhadas </a:t>
                      </a:r>
                      <a:endParaRPr b="0" lang="pt-BR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760" rIns="57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liquidadas </a:t>
                      </a:r>
                      <a:endParaRPr b="0" lang="pt-BR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760" rIns="57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pagas </a:t>
                      </a:r>
                      <a:endParaRPr b="0" lang="pt-BR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760" rIns="57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Restos a pagar processados pagos </a:t>
                      </a:r>
                      <a:endParaRPr b="0" lang="pt-BR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gridSpan="2">
                  <a:txBody>
                    <a:bodyPr lIns="5760" rIns="57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Restos a pagar não processados</a:t>
                      </a:r>
                      <a:endParaRPr b="0" lang="pt-BR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2905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5760" rIns="57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Liquidados </a:t>
                      </a:r>
                      <a:endParaRPr b="0" lang="pt-BR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760" rIns="57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Pagos </a:t>
                      </a:r>
                      <a:endParaRPr b="0" lang="pt-BR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27040">
                <a:tc>
                  <a:txBody>
                    <a:bodyPr lIns="5760" rIns="57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 Primária Total</a:t>
                      </a:r>
                      <a:endParaRPr b="0" lang="pt-BR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128.072.292,59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117.352.680,63</a:t>
                      </a:r>
                      <a:endParaRPr b="0" lang="pt-BR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108.319.249,03</a:t>
                      </a:r>
                      <a:endParaRPr b="0" lang="pt-BR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107.340.319,11</a:t>
                      </a:r>
                      <a:endParaRPr b="0" lang="pt-BR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1.638.612,40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5.660.603,64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5.660.343,37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</a:tr>
              <a:tr h="527040">
                <a:tc>
                  <a:txBody>
                    <a:bodyPr lIns="5760" rIns="57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 Primária Corrente</a:t>
                      </a:r>
                      <a:endParaRPr b="0" lang="pt-BR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104.042.801,17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97.801.027,73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94.664.782,85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93.706.552,93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1.540.091,59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2.205.659,74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2.205.399,47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27040">
                <a:tc>
                  <a:txBody>
                    <a:bodyPr lIns="5760" rIns="57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 Primária de Capital</a:t>
                      </a:r>
                      <a:endParaRPr b="0" lang="pt-BR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23.671.267,22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19.551.652,90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13.654.466,18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13.633.766,18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98.520,81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3.454.943,90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3.454.943,90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27040">
                <a:tc>
                  <a:txBody>
                    <a:bodyPr lIns="5760" rIns="57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  <a:endParaRPr b="0" lang="pt-BR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358.224,20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0400276-421B-4546-86DC-D953E815C567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sldNum" idx="17"/>
          </p:nvPr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1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14</a:t>
            </a:r>
            <a:endParaRPr b="0" lang="pt-BR" sz="11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6" name="Espaço Reservado para Conteúdo 2"/>
          <p:cNvSpPr/>
          <p:nvPr/>
        </p:nvSpPr>
        <p:spPr>
          <a:xfrm>
            <a:off x="251640" y="2205000"/>
            <a:ext cx="8498160" cy="302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just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RESULTADO PRIMÁRIO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71280" indent="-10800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71280" indent="-10800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Indicador de solvência fiscal do setor público. </a:t>
            </a:r>
            <a:r>
              <a:rPr b="0" i="1" lang="pt-BR" sz="24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Confronto de Receitas e Despesas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, para verificação de compatibilidade, ou seja, </a:t>
            </a:r>
            <a:r>
              <a:rPr b="0" i="1" lang="pt-BR" sz="24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se não gastou mais do que arrecadou no período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, e se há equilíbrio no exercício.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Título 1"/>
          <p:cNvSpPr/>
          <p:nvPr/>
        </p:nvSpPr>
        <p:spPr>
          <a:xfrm>
            <a:off x="2051640" y="115920"/>
            <a:ext cx="6932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sldNum" idx="18"/>
          </p:nvPr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1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15</a:t>
            </a:r>
            <a:endParaRPr b="0" lang="pt-BR" sz="11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9" name="Espaço Reservado para Conteúdo 2"/>
          <p:cNvSpPr/>
          <p:nvPr/>
        </p:nvSpPr>
        <p:spPr>
          <a:xfrm>
            <a:off x="323640" y="1485360"/>
            <a:ext cx="8280000" cy="410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just">
              <a:lnSpc>
                <a:spcPct val="100000"/>
              </a:lnSpc>
              <a:spcBef>
                <a:spcPts val="519"/>
              </a:spcBef>
              <a:tabLst>
                <a:tab algn="l" pos="0"/>
              </a:tabLst>
            </a:pPr>
            <a:r>
              <a:rPr b="1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RESULTADO PRIMÁRIO</a:t>
            </a:r>
            <a:endParaRPr b="0" lang="pt-BR" sz="2600" spc="-1" strike="noStrike">
              <a:solidFill>
                <a:srgbClr val="000000"/>
              </a:solidFill>
              <a:latin typeface="Arial"/>
            </a:endParaRPr>
          </a:p>
          <a:p>
            <a:pPr marL="471600" indent="-10800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pt-BR" sz="2200" spc="-1" strike="noStrike">
              <a:solidFill>
                <a:srgbClr val="000000"/>
              </a:solidFill>
              <a:latin typeface="Arial"/>
            </a:endParaRPr>
          </a:p>
          <a:p>
            <a:pPr marL="471600" indent="-10800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Pode ser entendido como:</a:t>
            </a:r>
            <a:endParaRPr b="0" lang="pt-BR" sz="2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Uma reserva para pagamento de juros da dívida, e;</a:t>
            </a:r>
            <a:endParaRPr b="0" lang="pt-BR" sz="2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Quando o resultado é superior aos juros, serve para amortização da dívida, permitindo um aumento do resultado nominal. </a:t>
            </a:r>
            <a:endParaRPr b="0" lang="pt-B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Título 1"/>
          <p:cNvSpPr/>
          <p:nvPr/>
        </p:nvSpPr>
        <p:spPr>
          <a:xfrm>
            <a:off x="1763640" y="90360"/>
            <a:ext cx="8228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sldNum" idx="19"/>
          </p:nvPr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1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16</a:t>
            </a:r>
            <a:endParaRPr b="0" lang="pt-BR" sz="1100" spc="-1" strike="noStrike">
              <a:solidFill>
                <a:srgbClr val="000000"/>
              </a:solidFill>
              <a:latin typeface="Times New Roman"/>
            </a:endParaRPr>
          </a:p>
        </p:txBody>
      </p:sp>
      <p:graphicFrame>
        <p:nvGraphicFramePr>
          <p:cNvPr id="212" name="Tabela 4"/>
          <p:cNvGraphicFramePr/>
          <p:nvPr/>
        </p:nvGraphicFramePr>
        <p:xfrm>
          <a:off x="683640" y="1917000"/>
          <a:ext cx="7632000" cy="3628080"/>
        </p:xfrm>
        <a:graphic>
          <a:graphicData uri="http://schemas.openxmlformats.org/drawingml/2006/table">
            <a:tbl>
              <a:tblPr/>
              <a:tblGrid>
                <a:gridCol w="5550840"/>
                <a:gridCol w="2081520"/>
              </a:tblGrid>
              <a:tr h="57024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Receitas Primárias Totais (+)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111.752.242,51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8456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Despesas pagas (-)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107.340.319,11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8456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Restos a pagar processados pagos (-)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1.638.612,40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8456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Restos a pagar não processados pagos (-)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5.660.343,37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2760">
                <a:tc>
                  <a:txBody>
                    <a:bodyPr lIns="9360" rIns="9360" anchor="ctr">
                      <a:noAutofit/>
                    </a:bodyPr>
                    <a:p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84560"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Resultado Primário</a:t>
                      </a:r>
                      <a:endParaRPr b="0" lang="pt-BR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- 2.887.032,37</a:t>
                      </a:r>
                      <a:endParaRPr b="0" lang="pt-BR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2760">
                <a:tc>
                  <a:txBody>
                    <a:bodyPr lIns="9360" rIns="9360" anchor="ctr">
                      <a:noAutofit/>
                    </a:bodyPr>
                    <a:p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84560"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Meta Fiscal Para o resultado Primário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pt-BR" sz="20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- 1.203.668,85</a:t>
                      </a:r>
                      <a:endParaRPr b="0" lang="pt-BR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13" name="Título 1"/>
          <p:cNvSpPr/>
          <p:nvPr/>
        </p:nvSpPr>
        <p:spPr>
          <a:xfrm>
            <a:off x="2195640" y="115920"/>
            <a:ext cx="6788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sldNum" idx="20"/>
          </p:nvPr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1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18</a:t>
            </a:r>
            <a:endParaRPr b="0" lang="pt-BR" sz="11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5" name="Título 1"/>
          <p:cNvSpPr/>
          <p:nvPr/>
        </p:nvSpPr>
        <p:spPr>
          <a:xfrm>
            <a:off x="2195640" y="115920"/>
            <a:ext cx="6788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Retângulo 2"/>
          <p:cNvSpPr/>
          <p:nvPr/>
        </p:nvSpPr>
        <p:spPr>
          <a:xfrm>
            <a:off x="327960" y="1700640"/>
            <a:ext cx="8424360" cy="255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Na confrontação  das Receitas Arrecadadas com as Despesas Pagas, apuraram-se valores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positivos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, ou seja, enquanto as receitas do período registraram a cifra de </a:t>
            </a:r>
            <a:br>
              <a:rPr sz="1800"/>
            </a:b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R$ 111.752.242,51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 as despesas contabilizaram  a  soma  de 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  107.340.319,11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,  proporcionando  um 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superávit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 de 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4.411.923,34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 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sldNum" idx="21"/>
          </p:nvPr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1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19</a:t>
            </a:r>
            <a:endParaRPr b="0" lang="pt-BR" sz="11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8" name="Espaço Reservado para Conteúdo 2"/>
          <p:cNvSpPr/>
          <p:nvPr/>
        </p:nvSpPr>
        <p:spPr>
          <a:xfrm>
            <a:off x="302760" y="1484640"/>
            <a:ext cx="8228880" cy="41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algn="ctr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   </a:t>
            </a: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RISCOS DA DÍVIDA = RESULTADO NOMINAL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O resultado nominal equivale à variação total da dívida fiscal líquida no período, comparando-a do período anterior. </a:t>
            </a: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Demonstra se a dívida evoluiu ou diminuiu no período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e mede a necessidade de financiamento no Setor Público.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Dívida Consolidada: São obrigações financeiras assumidas pelo Município, para amortização em </a:t>
            </a:r>
            <a:r>
              <a:rPr b="0" lang="pt-BR" sz="24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prazo maior que 12 meses.  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9" name="Título 1"/>
          <p:cNvSpPr/>
          <p:nvPr/>
        </p:nvSpPr>
        <p:spPr>
          <a:xfrm>
            <a:off x="2195640" y="115920"/>
            <a:ext cx="6788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sldNum" idx="22"/>
          </p:nvPr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1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20</a:t>
            </a:r>
            <a:endParaRPr b="0" lang="pt-BR" sz="1100" spc="-1" strike="noStrike">
              <a:solidFill>
                <a:srgbClr val="000000"/>
              </a:solidFill>
              <a:latin typeface="Times New Roman"/>
            </a:endParaRPr>
          </a:p>
        </p:txBody>
      </p:sp>
      <p:graphicFrame>
        <p:nvGraphicFramePr>
          <p:cNvPr id="221" name="Tabela 4"/>
          <p:cNvGraphicFramePr/>
          <p:nvPr/>
        </p:nvGraphicFramePr>
        <p:xfrm>
          <a:off x="611640" y="5373360"/>
          <a:ext cx="7632000" cy="412560"/>
        </p:xfrm>
        <a:graphic>
          <a:graphicData uri="http://schemas.openxmlformats.org/drawingml/2006/table">
            <a:tbl>
              <a:tblPr/>
              <a:tblGrid>
                <a:gridCol w="5550840"/>
                <a:gridCol w="2081520"/>
              </a:tblGrid>
              <a:tr h="412560"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Meta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500.000,00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22" name="Título 1"/>
          <p:cNvSpPr/>
          <p:nvPr/>
        </p:nvSpPr>
        <p:spPr>
          <a:xfrm>
            <a:off x="2195640" y="115920"/>
            <a:ext cx="6788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23" name="Tabela 5"/>
          <p:cNvGraphicFramePr/>
          <p:nvPr/>
        </p:nvGraphicFramePr>
        <p:xfrm>
          <a:off x="611640" y="1556640"/>
          <a:ext cx="7643160" cy="3676680"/>
        </p:xfrm>
        <a:graphic>
          <a:graphicData uri="http://schemas.openxmlformats.org/drawingml/2006/table">
            <a:tbl>
              <a:tblPr/>
              <a:tblGrid>
                <a:gridCol w="3816360"/>
                <a:gridCol w="1800000"/>
                <a:gridCol w="2027160"/>
              </a:tblGrid>
              <a:tr h="334440">
                <a:tc rowSpan="2"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Cálculo do Resultado Nominal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gridSpan="2"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Saldo 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34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Em 31/12/2021 (A) 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Até o 3º quad 2022 (B)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Dívida Consolidada (I)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1.545.275,23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2.856.546,23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Deduções (II)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37.184.410,93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39.476.842,58 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Disponibilidade de Caixa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36.581.103,71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38.564.671,36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Disponibilidade de Caixa Bruta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38.329.114,31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39.771.984,45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Restos a pagar processados (-)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1.748.010,60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998.370,74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Depósitos Restituíveis e val. vinculados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208.942,35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Demais haveres financeiros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603.307,22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912.171,22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2280">
                <a:tc>
                  <a:txBody>
                    <a:bodyPr lIns="9360" rIns="936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Dívida Consolidada Líquida (I-II)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>
                      <a:noFill/>
                    </a:lnL>
                    <a:lnR>
                      <a:noFill/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 35.639.135,70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>
                      <a:noFill/>
                    </a:lnL>
                    <a:lnR>
                      <a:noFill/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 36.620.296,25 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>
                      <a:noFill/>
                    </a:lnL>
                    <a:lnR>
                      <a:noFill/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Resultado nominal (A-B)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gridSpan="2"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981.160,55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ítulo 1"/>
          <p:cNvSpPr/>
          <p:nvPr/>
        </p:nvSpPr>
        <p:spPr>
          <a:xfrm>
            <a:off x="2411640" y="115920"/>
            <a:ext cx="6572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PlaceHolder 1"/>
          <p:cNvSpPr>
            <a:spLocks noGrp="1"/>
          </p:cNvSpPr>
          <p:nvPr>
            <p:ph/>
          </p:nvPr>
        </p:nvSpPr>
        <p:spPr>
          <a:xfrm>
            <a:off x="357120" y="1564920"/>
            <a:ext cx="8290440" cy="3978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just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Nos termos do art. 48 da Lei de Responsabilidade Fiscal,  o qual dispõe  sobre  as  audiências  públicas,  estas  tem  por  objetivo: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possibilitar  a  participação  popular  na  definição  dos  planos  e  investimentos  públicos municipais;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informar  a  população  sobre  o  planejamento  municipal  e  a  execução  dos programas;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assegurar a participação popular na definição dos investimentos através de votação; e 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demonstrar e avaliar o cumprimento das metas fiscais e físicas estabelecidas na Lei  de  Diretrizes  Orçamentárias  ­  LDO  e  na  Lei  Orçamentária  Anual  ­  LOA. 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BCF8745-5B8F-440C-8684-B0AD8D46426A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sldNum" idx="23"/>
          </p:nvPr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1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21</a:t>
            </a:r>
            <a:endParaRPr b="0" lang="pt-BR" sz="1100" spc="-1" strike="noStrike">
              <a:solidFill>
                <a:srgbClr val="000000"/>
              </a:solidFill>
              <a:latin typeface="Times New Roman"/>
            </a:endParaRPr>
          </a:p>
        </p:txBody>
      </p:sp>
      <p:graphicFrame>
        <p:nvGraphicFramePr>
          <p:cNvPr id="225" name="Tabela 4"/>
          <p:cNvGraphicFramePr/>
          <p:nvPr/>
        </p:nvGraphicFramePr>
        <p:xfrm>
          <a:off x="642960" y="5143680"/>
          <a:ext cx="7632000" cy="484560"/>
        </p:xfrm>
        <a:graphic>
          <a:graphicData uri="http://schemas.openxmlformats.org/drawingml/2006/table">
            <a:tbl>
              <a:tblPr/>
              <a:tblGrid>
                <a:gridCol w="5550840"/>
                <a:gridCol w="2081520"/>
              </a:tblGrid>
              <a:tr h="484560"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Meta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500.000,00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26" name="Título 1"/>
          <p:cNvSpPr/>
          <p:nvPr/>
        </p:nvSpPr>
        <p:spPr>
          <a:xfrm>
            <a:off x="2195640" y="115920"/>
            <a:ext cx="6788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27" name="Tabela 6"/>
          <p:cNvGraphicFramePr/>
          <p:nvPr/>
        </p:nvGraphicFramePr>
        <p:xfrm>
          <a:off x="1043640" y="2349000"/>
          <a:ext cx="6912000" cy="2340000"/>
        </p:xfrm>
        <a:graphic>
          <a:graphicData uri="http://schemas.openxmlformats.org/drawingml/2006/table">
            <a:tbl>
              <a:tblPr/>
              <a:tblGrid>
                <a:gridCol w="4848480"/>
                <a:gridCol w="2063880"/>
              </a:tblGrid>
              <a:tr h="468000">
                <a:tc gridSpan="2"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Resultado Nominal Ajustado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46800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Resultado Nominal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981.160,55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6800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Outros Ajustes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5.223.865,82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6800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Variação dos Saldos Restos a Pagar Processados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ff0000"/>
                          </a:solidFill>
                          <a:latin typeface="Calibri"/>
                        </a:rPr>
                        <a:t>-  749.639,86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6800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Resultado Nominal Ajustado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5.455.386,51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sldNum" idx="24"/>
          </p:nvPr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1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22</a:t>
            </a:r>
            <a:endParaRPr b="0" lang="pt-BR" sz="11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9" name="Título 1"/>
          <p:cNvSpPr/>
          <p:nvPr/>
        </p:nvSpPr>
        <p:spPr>
          <a:xfrm>
            <a:off x="2195640" y="115920"/>
            <a:ext cx="6788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0" name="Retângulo 1"/>
          <p:cNvSpPr/>
          <p:nvPr/>
        </p:nvSpPr>
        <p:spPr>
          <a:xfrm>
            <a:off x="179640" y="1484640"/>
            <a:ext cx="8710560" cy="338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O  Demonstrativo  do  Resultado  Nominal  apresentado  registrou ao término do período a importância de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R$ 5.455.386,51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, estando, portanto,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acima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  da  previsão    estabelecida    na    LDO    para  o    exercício,  no  montante  de  R$ 500.000,00.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 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Confrontando a Dívida Fiscal Líquida Inicial no valor de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 - 35.639.135,70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 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com a Dívida Fiscal Líquida registrada no término do quadrimestre, na importância de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                            R$ - 36.620.296,25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, houve um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decréscimo 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no confronto das dívidas  existentes  com  os  recursos  disponíveis.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 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Dercéscimo de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	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  981.160,55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sldNum" idx="25"/>
          </p:nvPr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1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23</a:t>
            </a:r>
            <a:endParaRPr b="0" lang="pt-BR" sz="11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2" name="Espaço Reservado para Conteúdo 2"/>
          <p:cNvSpPr/>
          <p:nvPr/>
        </p:nvSpPr>
        <p:spPr>
          <a:xfrm>
            <a:off x="333360" y="1434960"/>
            <a:ext cx="8327160" cy="452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algn="just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RREO – RELATÓRIO RESUMIDO DA EXECUÇÃO ORÇAMENTÁRIA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59"/>
              </a:spcBef>
              <a:tabLst>
                <a:tab algn="l" pos="0"/>
              </a:tabLst>
            </a:pPr>
            <a:endParaRPr b="0" lang="pt-BR" sz="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59"/>
              </a:spcBef>
              <a:tabLst>
                <a:tab algn="l" pos="0"/>
              </a:tabLst>
            </a:pPr>
            <a:endParaRPr b="0" lang="pt-BR" sz="800" spc="-1" strike="noStrike">
              <a:solidFill>
                <a:srgbClr val="000000"/>
              </a:solidFill>
              <a:latin typeface="Arial"/>
            </a:endParaRPr>
          </a:p>
          <a:p>
            <a:pPr marL="420840" indent="-45720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Aplicação em Educação 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420840" indent="-45720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Aplicação em Saúde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420840" indent="-45720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Despesa de Pessoal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Título 1"/>
          <p:cNvSpPr/>
          <p:nvPr/>
        </p:nvSpPr>
        <p:spPr>
          <a:xfrm>
            <a:off x="2195640" y="115920"/>
            <a:ext cx="6788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sldNum" idx="26"/>
          </p:nvPr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1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24</a:t>
            </a:r>
            <a:endParaRPr b="0" lang="pt-BR" sz="1100" spc="-1" strike="noStrike">
              <a:solidFill>
                <a:srgbClr val="000000"/>
              </a:solidFill>
              <a:latin typeface="Times New Roman"/>
            </a:endParaRPr>
          </a:p>
        </p:txBody>
      </p:sp>
      <p:graphicFrame>
        <p:nvGraphicFramePr>
          <p:cNvPr id="235" name="Tabela 4"/>
          <p:cNvGraphicFramePr/>
          <p:nvPr/>
        </p:nvGraphicFramePr>
        <p:xfrm>
          <a:off x="755640" y="1364760"/>
          <a:ext cx="7848000" cy="4808160"/>
        </p:xfrm>
        <a:graphic>
          <a:graphicData uri="http://schemas.openxmlformats.org/drawingml/2006/table">
            <a:tbl>
              <a:tblPr/>
              <a:tblGrid>
                <a:gridCol w="6324480"/>
                <a:gridCol w="1523880"/>
              </a:tblGrid>
              <a:tr h="258480">
                <a:tc gridSpan="2"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RECEITAS MÍNIMAS A APLICAR EM EDUCAÇÃO MDE + FUNDEB (25%)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186480">
                <a:tc>
                  <a:txBody>
                    <a:bodyPr lIns="9360" rIns="9360" anchor="ctr">
                      <a:noAutofit/>
                    </a:bodyPr>
                    <a:p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5848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Total da Receita de Impostos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78.108.246,25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186480">
                <a:tc>
                  <a:txBody>
                    <a:bodyPr lIns="9360" rIns="9360" anchor="ctr">
                      <a:noAutofit/>
                    </a:bodyPr>
                    <a:p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5848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Administração Geral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1.076.257,66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5848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Formação de Recursos Humanos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47.778,87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5848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Educação Básica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631,07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5848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Educação Infantil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13.078.351,17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5848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Ensino Fundamental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9.504.919,06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5848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Educação Especial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755.820,84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5848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Total das Despesas com MDE + FUNDEB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30.208.997,24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186480">
                <a:tc>
                  <a:txBody>
                    <a:bodyPr lIns="9360" rIns="9360" anchor="ctr">
                      <a:noAutofit/>
                    </a:bodyPr>
                    <a:p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5848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Despesas não Computáveis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-35.472,49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5848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Despesa Liquidada com Rendimentos do MDE e FUNDEB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-267.181,32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5848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Despesa Liquidada com Recursos do PLUS do FUNDEB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-9.662.099,00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186480">
                <a:tc>
                  <a:txBody>
                    <a:bodyPr lIns="9360" rIns="9360" anchor="ctr">
                      <a:noAutofit/>
                    </a:bodyPr>
                    <a:p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5848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Gastos Constitucionais com Educação (MDE + FUNDEB)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20.244.244,43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5848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Percentual de Aplicação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25,92%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36" name="Título 1"/>
          <p:cNvSpPr/>
          <p:nvPr/>
        </p:nvSpPr>
        <p:spPr>
          <a:xfrm>
            <a:off x="2267640" y="115920"/>
            <a:ext cx="6716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Título 1"/>
          <p:cNvSpPr/>
          <p:nvPr/>
        </p:nvSpPr>
        <p:spPr>
          <a:xfrm>
            <a:off x="2267640" y="115920"/>
            <a:ext cx="6716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8" name="Retângulo 2"/>
          <p:cNvSpPr/>
          <p:nvPr/>
        </p:nvSpPr>
        <p:spPr>
          <a:xfrm>
            <a:off x="467640" y="2565000"/>
            <a:ext cx="8208360" cy="22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Os dispêndios  com educação representaram  </a:t>
            </a:r>
            <a:r>
              <a:rPr b="1" lang="pt-BR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25,92%  </a:t>
            </a:r>
            <a:r>
              <a:rPr b="0" lang="pt-BR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da  Receita  Resultante  de  Impostos. Devendo atingir no último quadrimestre de 2022 no mínimo 25%.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PORTANTO META ATINGIDA EM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55A27C8-7D8B-4FFB-AC4F-18723770D0F3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sldNum" idx="27"/>
          </p:nvPr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1" lang="pt-BR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1200" spc="-1" strike="noStrike">
                <a:solidFill>
                  <a:srgbClr val="8b8b8b"/>
                </a:solidFill>
                <a:latin typeface="Calibri"/>
              </a:rPr>
              <a:t>26</a:t>
            </a:r>
            <a:endParaRPr b="0" lang="pt-B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0" name="CaixaDeTexto 5"/>
          <p:cNvSpPr/>
          <p:nvPr/>
        </p:nvSpPr>
        <p:spPr>
          <a:xfrm>
            <a:off x="2714760" y="3571920"/>
            <a:ext cx="114228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2000" spc="-1" strike="noStrike">
                <a:solidFill>
                  <a:srgbClr val="ffffff"/>
                </a:solidFill>
                <a:latin typeface="Calibri"/>
                <a:ea typeface="DejaVu Sans"/>
              </a:rPr>
              <a:t>1,75%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41" name="Tabela 8"/>
          <p:cNvGraphicFramePr/>
          <p:nvPr/>
        </p:nvGraphicFramePr>
        <p:xfrm>
          <a:off x="755640" y="1340640"/>
          <a:ext cx="7560000" cy="5036040"/>
        </p:xfrm>
        <a:graphic>
          <a:graphicData uri="http://schemas.openxmlformats.org/drawingml/2006/table">
            <a:tbl>
              <a:tblPr/>
              <a:tblGrid>
                <a:gridCol w="5920560"/>
                <a:gridCol w="1639800"/>
              </a:tblGrid>
              <a:tr h="235440">
                <a:tc gridSpan="2"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RECEITAS MÍNIMAS A APLICAR EM SAÚDE (15%)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235440">
                <a:tc>
                  <a:txBody>
                    <a:bodyPr lIns="9360" rIns="9360" anchor="ctr">
                      <a:noAutofit/>
                    </a:bodyPr>
                    <a:p>
                      <a:endParaRPr b="0" lang="pt-BR" sz="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544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Total da Receita de Impostos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75.336.536,44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5440">
                <a:tc>
                  <a:txBody>
                    <a:bodyPr lIns="9360" rIns="9360" anchor="ctr">
                      <a:noAutofit/>
                    </a:bodyPr>
                    <a:p>
                      <a:endParaRPr b="0" lang="pt-BR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116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Administração Geral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2.696.687,34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544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Formação de Recursos Humanos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    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18.534.10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544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Atenção Básica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5.675.725,03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544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Assistência Hospitalar e Ambulatorial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6.858.194,87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544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Suporte Profilático e Terapêutico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1.129.863,79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544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Vigilância Sanitária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    </a:t>
                      </a: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130.710,34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544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Vigilância Epidemiológica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     </a:t>
                      </a: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535.884,61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544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Total das Despesas com ASPS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17.023.202,30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5440">
                <a:tc>
                  <a:txBody>
                    <a:bodyPr lIns="9360" rIns="9360" anchor="ctr">
                      <a:noAutofit/>
                    </a:bodyPr>
                    <a:p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544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Deduções que não se enquadram no índice (Rendimentos bancários)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116.894,75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5440">
                <a:tc>
                  <a:txBody>
                    <a:bodyPr lIns="9360" rIns="9360" anchor="ctr">
                      <a:noAutofit/>
                    </a:bodyPr>
                    <a:p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5440">
                <a:tc>
                  <a:txBody>
                    <a:bodyPr lIns="9360" rIns="9360" anchor="ctr">
                      <a:noAutofit/>
                    </a:bodyPr>
                    <a:p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544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Gastos Constitucionais com ASPS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16.906.307,55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4120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Percentual de Aplicação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22,44%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2" name="Título 1"/>
          <p:cNvSpPr/>
          <p:nvPr/>
        </p:nvSpPr>
        <p:spPr>
          <a:xfrm>
            <a:off x="2411640" y="115920"/>
            <a:ext cx="6572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sldNum" idx="28"/>
          </p:nvPr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1" lang="pt-BR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1200" spc="-1" strike="noStrike">
                <a:solidFill>
                  <a:srgbClr val="8b8b8b"/>
                </a:solidFill>
                <a:latin typeface="Calibri"/>
              </a:rPr>
              <a:t>27</a:t>
            </a:r>
            <a:endParaRPr b="0" lang="pt-B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4" name="CaixaDeTexto 5"/>
          <p:cNvSpPr/>
          <p:nvPr/>
        </p:nvSpPr>
        <p:spPr>
          <a:xfrm>
            <a:off x="2714760" y="3571920"/>
            <a:ext cx="114228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2000" spc="-1" strike="noStrike">
                <a:solidFill>
                  <a:srgbClr val="ffffff"/>
                </a:solidFill>
                <a:latin typeface="Calibri"/>
                <a:ea typeface="DejaVu Sans"/>
              </a:rPr>
              <a:t>1,75%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Título 1"/>
          <p:cNvSpPr/>
          <p:nvPr/>
        </p:nvSpPr>
        <p:spPr>
          <a:xfrm>
            <a:off x="2411640" y="115920"/>
            <a:ext cx="6572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6" name="Retângulo 7"/>
          <p:cNvSpPr/>
          <p:nvPr/>
        </p:nvSpPr>
        <p:spPr>
          <a:xfrm>
            <a:off x="712440" y="2565000"/>
            <a:ext cx="7718400" cy="22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Nos índices  de  Saúde,  ficou  demonstrado  que  a  aplicação  foi  de  </a:t>
            </a: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22,44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%, até o último quadrimestre de 2023, o índice deverá ser de no mínimo 15%.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PORTANTO META ATINGIDA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 type="sldNum" idx="29"/>
          </p:nvPr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1" lang="pt-BR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1200" spc="-1" strike="noStrike">
                <a:solidFill>
                  <a:srgbClr val="8b8b8b"/>
                </a:solidFill>
                <a:latin typeface="Calibri"/>
              </a:rPr>
              <a:t>28</a:t>
            </a:r>
            <a:endParaRPr b="0" lang="pt-BR" sz="1200" spc="-1" strike="noStrike">
              <a:solidFill>
                <a:srgbClr val="000000"/>
              </a:solidFill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endParaRPr b="0" lang="pt-B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8" name="Título 1"/>
          <p:cNvSpPr/>
          <p:nvPr/>
        </p:nvSpPr>
        <p:spPr>
          <a:xfrm>
            <a:off x="2555640" y="115920"/>
            <a:ext cx="6428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49" name="Tabela 8"/>
          <p:cNvGraphicFramePr/>
          <p:nvPr/>
        </p:nvGraphicFramePr>
        <p:xfrm>
          <a:off x="826920" y="1700280"/>
          <a:ext cx="7496280" cy="3311280"/>
        </p:xfrm>
        <a:graphic>
          <a:graphicData uri="http://schemas.openxmlformats.org/drawingml/2006/table">
            <a:tbl>
              <a:tblPr/>
              <a:tblGrid>
                <a:gridCol w="2088720"/>
                <a:gridCol w="1350000"/>
                <a:gridCol w="947880"/>
                <a:gridCol w="1064160"/>
                <a:gridCol w="1064160"/>
                <a:gridCol w="981720"/>
              </a:tblGrid>
              <a:tr h="55188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Poder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Despesa Liquida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%RCL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Limite de Alerta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Limite Prudencial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Limite Legal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5188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Poder Executivo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R$ 51.197.468,47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46,27%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48,60%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51,30%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54,00%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5188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Poder Legislativo até 31/12/21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R$ 1.568.545,10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1,43%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5,40%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5,70%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6,00%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51880">
                <a:tc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Total Despesa de Pessoal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R$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47,70%</a:t>
                      </a:r>
                      <a:endParaRPr b="0" lang="pt-BR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54,00%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57,00%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60,00%</a:t>
                      </a:r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51880">
                <a:tc>
                  <a:txBody>
                    <a:bodyPr lIns="9360" rIns="9360" anchor="ctr">
                      <a:noAutofit/>
                    </a:bodyPr>
                    <a:p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BR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51880">
                <a:tc gridSpan="3">
                  <a:txBody>
                    <a:bodyPr lIns="9360" rIns="93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Receita Corrente Líquida  </a:t>
                      </a:r>
                      <a:r>
                        <a:rPr b="1" lang="pt-BR" sz="14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(Últimos 12 meses)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3">
                  <a:txBody>
                    <a:bodyPr lIns="9360" rIns="93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      </a:t>
                      </a:r>
                      <a:r>
                        <a:rPr b="0" lang="pt-BR" sz="14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R$ 109.663.824,54</a:t>
                      </a:r>
                      <a:endParaRPr b="0" lang="pt-B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sp>
        <p:nvSpPr>
          <p:cNvPr id="250" name="CaixaDeTexto 4"/>
          <p:cNvSpPr/>
          <p:nvPr/>
        </p:nvSpPr>
        <p:spPr>
          <a:xfrm>
            <a:off x="899640" y="5301360"/>
            <a:ext cx="7416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* Metodologia TCE/RS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sldNum" idx="30"/>
          </p:nvPr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1" lang="pt-BR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1200" spc="-1" strike="noStrike">
                <a:solidFill>
                  <a:srgbClr val="8b8b8b"/>
                </a:solidFill>
                <a:latin typeface="Calibri"/>
              </a:rPr>
              <a:t>29</a:t>
            </a:r>
            <a:endParaRPr b="0" lang="pt-B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2" name="Título 1"/>
          <p:cNvSpPr/>
          <p:nvPr/>
        </p:nvSpPr>
        <p:spPr>
          <a:xfrm>
            <a:off x="2555640" y="115920"/>
            <a:ext cx="6428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3" name="Retângulo 6"/>
          <p:cNvSpPr/>
          <p:nvPr/>
        </p:nvSpPr>
        <p:spPr>
          <a:xfrm>
            <a:off x="712440" y="1989000"/>
            <a:ext cx="7718400" cy="313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Situação com relação aos gastos de pessoal.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O Poder Executivo apresentou um dispêndio de </a:t>
            </a:r>
            <a:r>
              <a:rPr b="1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46,27%</a:t>
            </a:r>
            <a:r>
              <a:rPr b="0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 da Receita  Corrente  Líquida  do  Município,  comprovando,  dessa  forma, </a:t>
            </a:r>
            <a:r>
              <a:rPr b="1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estar</a:t>
            </a:r>
            <a:r>
              <a:rPr b="0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  cumprindo  o  limite estabelecido no Artigo 20, inciso III, alínea 'a', da Lei de Responsabilidade Fiscal.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 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Os gastos de pessoal do Poder Legislativo foram de </a:t>
            </a:r>
            <a:r>
              <a:rPr b="1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1,43%</a:t>
            </a:r>
            <a:r>
              <a:rPr b="0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, da Receita Corrente Líquida do Município, comprovando o </a:t>
            </a:r>
            <a:r>
              <a:rPr b="1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cumprimento</a:t>
            </a:r>
            <a:r>
              <a:rPr b="0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 do limite estabelecido no Artigo 20, inciso III, alínea 'b', da LRF.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PlaceHolder 1"/>
          <p:cNvSpPr>
            <a:spLocks noGrp="1"/>
          </p:cNvSpPr>
          <p:nvPr>
            <p:ph type="sldNum" idx="31"/>
          </p:nvPr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1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30</a:t>
            </a:r>
            <a:endParaRPr b="0" lang="pt-BR" sz="11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5" name="Título 1"/>
          <p:cNvSpPr/>
          <p:nvPr/>
        </p:nvSpPr>
        <p:spPr>
          <a:xfrm>
            <a:off x="1332000" y="332640"/>
            <a:ext cx="7342920" cy="128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rgbClr val="f2f2f2"/>
                </a:solidFill>
                <a:latin typeface="Calibri"/>
                <a:ea typeface="DejaVu Sans"/>
              </a:rPr>
              <a:t>                      </a:t>
            </a:r>
            <a:r>
              <a:rPr b="1" lang="pt-BR" sz="2800" spc="-1" strike="noStrike">
                <a:solidFill>
                  <a:srgbClr val="f2f2f2"/>
                </a:solidFill>
                <a:latin typeface="Calibri"/>
                <a:ea typeface="DejaVu Sans"/>
              </a:rPr>
              <a:t>Avaliação 3º Quadrimestre 2022 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6" name="Espaço Reservado para Conteúdo 2"/>
          <p:cNvSpPr/>
          <p:nvPr/>
        </p:nvSpPr>
        <p:spPr>
          <a:xfrm>
            <a:off x="107640" y="2045880"/>
            <a:ext cx="8713080" cy="325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Fica demonstrado, assim, que foram </a:t>
            </a:r>
            <a:r>
              <a:rPr b="1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atingidas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as metas fiscais estabelecidas, bem como o atendimento dos requisitos da Lei de Responsabilidade Fiscal, para o 3º Quadrimestre de 2022. 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ítulo 1"/>
          <p:cNvSpPr/>
          <p:nvPr/>
        </p:nvSpPr>
        <p:spPr>
          <a:xfrm>
            <a:off x="2411640" y="115920"/>
            <a:ext cx="6572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PlaceHolder 1"/>
          <p:cNvSpPr>
            <a:spLocks noGrp="1"/>
          </p:cNvSpPr>
          <p:nvPr>
            <p:ph/>
          </p:nvPr>
        </p:nvSpPr>
        <p:spPr>
          <a:xfrm>
            <a:off x="241200" y="1219680"/>
            <a:ext cx="8290440" cy="46648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marL="343080" indent="-3430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Conforme o disposto no § 4º do artigo 9º da Lei de Responsabilidade Fiscal: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Metas fiscais devem ser avaliadas até o final dos meses  de  </a:t>
            </a: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maio</a:t>
            </a: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,  </a:t>
            </a: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setembro </a:t>
            </a: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 e </a:t>
            </a: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 fevereiro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Poder  Executivo  demonstrará  e  avaliará  o cumprimento das metas fiscais de cada quadrimestre, em audiência pública na Comissão referida no § 1º do art. 166 da Constituição Federal, ou equivalente nas Casas Legislativas estaduais  e  municipais.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Esta Audiência  Pública  destina-se  à demonstração e avaliação do cumprimento das </a:t>
            </a: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metas fiscais do 3º quadrimestre de 2022</a:t>
            </a: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, por parte do Executivo Municipal. 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D0D361E-BD8E-42C9-B44E-C526E4FD9D1F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ítulo 1"/>
          <p:cNvSpPr/>
          <p:nvPr/>
        </p:nvSpPr>
        <p:spPr>
          <a:xfrm>
            <a:off x="2411640" y="115920"/>
            <a:ext cx="6572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PlaceHolder 1"/>
          <p:cNvSpPr>
            <a:spLocks noGrp="1"/>
          </p:cNvSpPr>
          <p:nvPr>
            <p:ph/>
          </p:nvPr>
        </p:nvSpPr>
        <p:spPr>
          <a:xfrm>
            <a:off x="251640" y="1285200"/>
            <a:ext cx="8496360" cy="4617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just">
              <a:lnSpc>
                <a:spcPct val="150000"/>
              </a:lnSpc>
              <a:buNone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Apresentação: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Metas fiscais previstas na LDO e LOA;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Esclarecimentos dos objetivos das metas fiscais;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Receitas arrecadadas;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Despesas;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Resultado Primário;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Resultado Nominal;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Índice de Despesa em Educação;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Índice de Despesa em Saúde;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Índice de Despesa em Pessoal;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Questionamentos.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A1C9FDC-778C-4B36-8325-82274E7D3C9E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ítulo 1"/>
          <p:cNvSpPr/>
          <p:nvPr/>
        </p:nvSpPr>
        <p:spPr>
          <a:xfrm>
            <a:off x="2411640" y="115920"/>
            <a:ext cx="6572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PlaceHolder 1"/>
          <p:cNvSpPr>
            <a:spLocks noGrp="1"/>
          </p:cNvSpPr>
          <p:nvPr>
            <p:ph/>
          </p:nvPr>
        </p:nvSpPr>
        <p:spPr>
          <a:xfrm>
            <a:off x="357120" y="1564920"/>
            <a:ext cx="8290440" cy="3978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just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A Lei de Responsabilidade Fiscal disciplina a integração entre a dívida consolidada, resultado primário, resultado nominal e metas fiscais.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buNone/>
              <a:tabLst>
                <a:tab algn="l" pos="0"/>
              </a:tabLst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Trata-se de um mecanismo de planejamento, acompanhamento e controle de todas as etapas relacionadas ao endividamento público.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14CBF30-F69C-44C0-8A01-22A17978655D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Título 1"/>
          <p:cNvSpPr/>
          <p:nvPr/>
        </p:nvSpPr>
        <p:spPr>
          <a:xfrm>
            <a:off x="2411640" y="115920"/>
            <a:ext cx="6572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PlaceHolder 1"/>
          <p:cNvSpPr>
            <a:spLocks noGrp="1"/>
          </p:cNvSpPr>
          <p:nvPr>
            <p:ph/>
          </p:nvPr>
        </p:nvSpPr>
        <p:spPr>
          <a:xfrm>
            <a:off x="323640" y="239400"/>
            <a:ext cx="8290440" cy="3978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just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</a:rPr>
              <a:t>A LDO e LOA estabelecem as metas anuais, em valores correntes e constantes, relativas a: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buNone/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80" name="Tabela 6"/>
          <p:cNvGraphicFramePr/>
          <p:nvPr/>
        </p:nvGraphicFramePr>
        <p:xfrm>
          <a:off x="719640" y="2997000"/>
          <a:ext cx="7704000" cy="2224800"/>
        </p:xfrm>
        <a:graphic>
          <a:graphicData uri="http://schemas.openxmlformats.org/drawingml/2006/table">
            <a:tbl>
              <a:tblPr/>
              <a:tblGrid>
                <a:gridCol w="5544360"/>
                <a:gridCol w="216000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Descrição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1" lang="pt-BR" sz="1800" spc="-1" strike="noStrike">
                        <a:solidFill>
                          <a:schemeClr val="lt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Receitas Primárias (previsão)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99.388.717,15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Despesas Primárias (previsão)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128.072.292,59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Resultado Primário (meta)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500.000,00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Resultado Nominal (meta)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BR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500.000,00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Montante da dívida pública (sem atualização monetária)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73EC208-ECC4-4A04-8938-A0EF2782C899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Título 1"/>
          <p:cNvSpPr/>
          <p:nvPr/>
        </p:nvSpPr>
        <p:spPr>
          <a:xfrm>
            <a:off x="2411640" y="115920"/>
            <a:ext cx="6572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PlaceHolder 1"/>
          <p:cNvSpPr>
            <a:spLocks noGrp="1"/>
          </p:cNvSpPr>
          <p:nvPr>
            <p:ph/>
          </p:nvPr>
        </p:nvSpPr>
        <p:spPr>
          <a:xfrm>
            <a:off x="357120" y="1553040"/>
            <a:ext cx="8290440" cy="3978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just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Caso haja risco ao cumprimento das metas de resultado primário ou nominal estabelecidas no Anexo de Metas Fiscais, deve-se: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buNone/>
              <a:tabLst>
                <a:tab algn="l" pos="0"/>
              </a:tabLst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marL="432000" indent="-32400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Promover contenção das despesas públicas segundo os critérios definidos na LDO. Assim, havendo frustração de receitas deve-se efetuar bloqueio de dotação orçamentária.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562C5F0-25C2-4E33-8BEC-E3505A1DD8A4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Título 1"/>
          <p:cNvSpPr/>
          <p:nvPr/>
        </p:nvSpPr>
        <p:spPr>
          <a:xfrm>
            <a:off x="2411640" y="115920"/>
            <a:ext cx="6572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laceHolder 1"/>
          <p:cNvSpPr>
            <a:spLocks noGrp="1"/>
          </p:cNvSpPr>
          <p:nvPr>
            <p:ph/>
          </p:nvPr>
        </p:nvSpPr>
        <p:spPr>
          <a:xfrm>
            <a:off x="357120" y="1564920"/>
            <a:ext cx="8290440" cy="3978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0000" rIns="90000" tIns="45000" bIns="45000" anchor="ctr">
            <a:noAutofit/>
          </a:bodyPr>
          <a:p>
            <a:pPr marL="432000" indent="-32400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Se a dívida consolidada ultrapassar o respectivo limite ao final de um quadrimestre, esta deverá ser a ele reconduzida até o término dos três quadrimestres subseqüentes, reduzindo o excedente em pelo menos 25% no primeiro. Enquanto perdurar o excesso de dívida deve-se promover, entre outras, a limitação de empenho.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94121DF-5C2D-4083-BA11-E8BBEDC1CBF1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sldNum" idx="13"/>
          </p:nvPr>
        </p:nvSpPr>
        <p:spPr>
          <a:xfrm>
            <a:off x="8532360" y="6165360"/>
            <a:ext cx="431280" cy="43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1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9</a:t>
            </a:r>
            <a:endParaRPr b="0" lang="pt-BR" sz="11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6" name="Espaço Reservado para Conteúdo 2"/>
          <p:cNvSpPr/>
          <p:nvPr/>
        </p:nvSpPr>
        <p:spPr>
          <a:xfrm>
            <a:off x="285840" y="1340640"/>
            <a:ext cx="8643240" cy="437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just">
              <a:lnSpc>
                <a:spcPct val="100000"/>
              </a:lnSpc>
              <a:spcBef>
                <a:spcPts val="519"/>
              </a:spcBef>
              <a:tabLst>
                <a:tab algn="l" pos="0"/>
              </a:tabLst>
            </a:pPr>
            <a:r>
              <a:rPr b="1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TRANSPARÊNCIA NA GESTÃO FISCAL </a:t>
            </a:r>
            <a:endParaRPr b="0" lang="pt-BR" sz="26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1"/>
              </a:spcBef>
              <a:tabLst>
                <a:tab algn="l" pos="0"/>
              </a:tabLst>
            </a:pPr>
            <a:endParaRPr b="0" lang="pt-BR" sz="1000" spc="-1" strike="noStrike">
              <a:solidFill>
                <a:srgbClr val="000000"/>
              </a:solidFill>
              <a:latin typeface="Arial"/>
            </a:endParaRPr>
          </a:p>
          <a:p>
            <a:pPr marL="71280" indent="-10800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Riscos Orçamentários: </a:t>
            </a:r>
            <a:r>
              <a:rPr b="0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Referem-se à possibilidade de  as receitas e despesas previstas não se realizarem durante a execução do Orçamento. Ex.: </a:t>
            </a:r>
            <a:r>
              <a:rPr b="1" i="1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Arrecadação de tributos a menor; Atividades econômicas; Taxa de  inflação e de câmbio</a:t>
            </a:r>
            <a:r>
              <a:rPr b="1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. </a:t>
            </a:r>
            <a:endParaRPr b="0" lang="pt-BR" sz="2600" spc="-1" strike="noStrike">
              <a:solidFill>
                <a:srgbClr val="000000"/>
              </a:solidFill>
              <a:latin typeface="Arial"/>
            </a:endParaRPr>
          </a:p>
          <a:p>
            <a:pPr marL="71280" indent="-10800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t-BR" sz="2600" spc="-1" strike="noStrike">
              <a:solidFill>
                <a:srgbClr val="000000"/>
              </a:solidFill>
              <a:latin typeface="Arial"/>
            </a:endParaRPr>
          </a:p>
          <a:p>
            <a:pPr marL="71280" indent="-10800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Riscos da Dívida:</a:t>
            </a:r>
            <a:r>
              <a:rPr b="0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 Referem-se a possíveis ocorrências, </a:t>
            </a:r>
            <a:r>
              <a:rPr b="1" i="1" lang="pt-BR" sz="2600" spc="-1" strike="noStrike">
                <a:solidFill>
                  <a:srgbClr val="000000"/>
                </a:solidFill>
                <a:latin typeface="Calibri"/>
                <a:ea typeface="DejaVu Sans"/>
              </a:rPr>
              <a:t>externas à administração, que em se efetivando resultarão em aumento do estoque da dívida pública (Ex. Precatórios). </a:t>
            </a:r>
            <a:endParaRPr b="0" lang="pt-B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Título 1"/>
          <p:cNvSpPr/>
          <p:nvPr/>
        </p:nvSpPr>
        <p:spPr>
          <a:xfrm>
            <a:off x="2483640" y="115920"/>
            <a:ext cx="6500880" cy="11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AUDIÊNCIA PÚBLICA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Lei de Responsabilidade Fiscal</a:t>
            </a:r>
            <a:br>
              <a:rPr sz="2400"/>
            </a:br>
            <a:r>
              <a:rPr b="1" lang="pt-BR" sz="2400" spc="-1" strike="noStrike">
                <a:solidFill>
                  <a:srgbClr val="f2f2f2"/>
                </a:solidFill>
                <a:latin typeface="Calibri"/>
                <a:ea typeface="DejaVu Sans"/>
              </a:rPr>
              <a:t>3º Quadrimestre 2022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4829</TotalTime>
  <Application>LibreOffice/7.4.2.3$Windows_X86_64 LibreOffice_project/382eef1f22670f7f4118c8c2dd222ec7ad009daf</Application>
  <AppVersion>15.0000</AppVersion>
  <Words>1556</Words>
  <Paragraphs>401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2017-09-28T13:49:21Z</dcterms:created>
  <dc:creator>PLANEJAMEMTO</dc:creator>
  <dc:description/>
  <dc:language>pt-BR</dc:language>
  <cp:lastModifiedBy/>
  <cp:lastPrinted>2023-02-15T11:24:09Z</cp:lastPrinted>
  <dcterms:modified xsi:type="dcterms:W3CDTF">2023-03-01T16:06:14Z</dcterms:modified>
  <cp:revision>324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Apresentação na tela (4:3)</vt:lpwstr>
  </property>
  <property fmtid="{D5CDD505-2E9C-101B-9397-08002B2CF9AE}" pid="3" name="Slides">
    <vt:i4>29</vt:i4>
  </property>
</Properties>
</file>