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media/image1.jpeg" ContentType="image/jpeg"/>
  <Override PartName="/ppt/media/image2.jpeg" ContentType="image/jpeg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_rels/slideLayout3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3E0C541-90A3-496B-8A51-490A5609E3C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2D4C27D-7BA9-46AF-95E3-568413AB9C5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7A26471-0D2D-4629-85F7-D6B8A8415575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8A7185B-59D2-4B8D-BA3F-A16B0A5B769E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B2F6744-574B-4930-8132-B7528B621D9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0F1E13F-1DC2-47FC-9CB1-F3B5504A638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454CDCA-BA22-4313-9DFA-2BC2FC931F7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07F0D75-8F66-4019-80F3-3534683A30E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3419AC9-3667-4F66-B7E1-501492C07FD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0" y="54000"/>
            <a:ext cx="8229240" cy="4967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696A7B0-40C2-4440-8D5D-4B294CD7B39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42F4C5E-1CBA-44DE-A131-8E2EC009C15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18B7CCD-8919-4A2A-8766-FCC5EEE5F0A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093695A-FFD5-4A37-B7C7-D88205235FD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B55E8B5-F0DA-4DC8-A945-4CE007DB14F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5612E5A-FF18-4E60-94C3-AC318482419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8B0EB09-A09F-4E14-A983-C9A39E7154AD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B55B18F-4E05-40F7-A780-A95CAC6F694C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73B822CB-27C8-42A0-ADC5-61842F2B5E4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3A4AF094-4E3D-4111-A7BB-0D735A9F32C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A7E9EBB4-AE29-42B3-A5E0-0AE74725B01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4A07C5B0-CDA3-4E44-B3BE-2020EB73BA7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CC264A38-1961-4D33-B36E-9E34F25292F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60D9F81-5730-4772-B8AC-ECF101BD619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ubTitle"/>
          </p:nvPr>
        </p:nvSpPr>
        <p:spPr>
          <a:xfrm>
            <a:off x="0" y="54000"/>
            <a:ext cx="8229240" cy="4967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8C360A4D-6787-40AD-B696-09842CF621C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BCE005D4-9054-49F8-941A-EC0114BB11C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77E0E433-9F0C-4942-ADDA-805189FF8CC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946965F5-85F7-4B94-A4D5-F0243794F1E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21A287A4-C201-483E-978A-6DF182D04AB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23EA09BE-01A6-4F77-B87D-6F32C2917F48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1" name="PlaceHolder 6"/>
          <p:cNvSpPr>
            <a:spLocks noGrp="1"/>
          </p:cNvSpPr>
          <p:nvPr>
            <p:ph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2" name="PlaceHolder 7"/>
          <p:cNvSpPr>
            <a:spLocks noGrp="1"/>
          </p:cNvSpPr>
          <p:nvPr>
            <p:ph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C550F73F-E1B2-4A11-ACDE-90F7ABC86DAC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90992F9-0AF9-4195-A1F9-110B917E96E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A45DC05-CB9F-4F5A-8717-59DA8A09C91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0" y="54000"/>
            <a:ext cx="8229240" cy="4967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0719B55-DCE7-4D66-AB99-A547B6E6DE5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A18E67F-AB60-4F3B-B28E-13C3C62F359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687CA15-84BF-40B2-86B1-DC1E6E65BB3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AD52AD8-494F-42CC-B0CD-EB70660D1B5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4360" y="2349360"/>
            <a:ext cx="7772040" cy="14695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80000"/>
              </a:lnSpc>
              <a:buNone/>
            </a:pPr>
            <a:r>
              <a:rPr b="1" lang="pt-BR" sz="4400" spc="-1" strike="noStrike">
                <a:solidFill>
                  <a:srgbClr val="ffffff"/>
                </a:solidFill>
                <a:latin typeface="Arial"/>
              </a:rPr>
              <a:t>Clique para editar o estilo do título mestre</a:t>
            </a: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457200" y="638172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381720"/>
            <a:ext cx="289512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ct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638172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pt-BR" sz="1400" spc="-1" strike="noStrike">
                <a:solidFill>
                  <a:srgbClr val="3e3e5c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B0901689-05AD-478E-A1DD-128CE5903864}" type="slidenum">
              <a:rPr b="0" lang="pt-BR" sz="1400" spc="-1" strike="noStrike">
                <a:solidFill>
                  <a:srgbClr val="3e3e5c"/>
                </a:solidFill>
                <a:latin typeface="Arial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ffffff"/>
                </a:solidFill>
                <a:latin typeface="Arial"/>
              </a:rPr>
              <a:t>Clique para editar o formato do texto da estrutura de tópicos</a:t>
            </a: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400" spc="-1" strike="noStrike">
                <a:solidFill>
                  <a:srgbClr val="ffffff"/>
                </a:solidFill>
                <a:latin typeface="Arial"/>
              </a:rPr>
              <a:t>2.º nível da estrutura de tópicos</a:t>
            </a:r>
            <a:endParaRPr b="0" lang="pt-BR" sz="24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ffffff"/>
                </a:solidFill>
                <a:latin typeface="Arial"/>
              </a:rPr>
              <a:t>3.º nível da estrutura de tópicos</a:t>
            </a:r>
            <a:endParaRPr b="0" lang="pt-BR" sz="20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ffffff"/>
                </a:solidFill>
                <a:latin typeface="Arial"/>
              </a:rPr>
              <a:t>4.º nível da estrutura de tópicos</a:t>
            </a:r>
            <a:endParaRPr b="0" lang="pt-BR" sz="20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ffffff"/>
                </a:solidFill>
                <a:latin typeface="Arial"/>
              </a:rPr>
              <a:t>5.º nível da estrutura de tópicos</a:t>
            </a:r>
            <a:endParaRPr b="0" lang="pt-BR" sz="20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ffffff"/>
                </a:solidFill>
                <a:latin typeface="Arial"/>
              </a:rPr>
              <a:t>6.º nível da estrutura de tópicos</a:t>
            </a:r>
            <a:endParaRPr b="0" lang="pt-BR" sz="20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ffffff"/>
                </a:solidFill>
                <a:latin typeface="Arial"/>
              </a:rPr>
              <a:t>7.º nível da estrutura de tópicos</a:t>
            </a:r>
            <a:endParaRPr b="0" lang="pt-BR" sz="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80000"/>
              </a:lnSpc>
              <a:buNone/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Clique para editar o estilo do título mestre</a:t>
            </a: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ffff99"/>
              </a:buClr>
              <a:buFont typeface="Symbol" charset="2"/>
              <a:buChar char=""/>
            </a:pPr>
            <a:r>
              <a:rPr b="0" lang="pt-BR" sz="3200" spc="-1" strike="noStrike">
                <a:solidFill>
                  <a:srgbClr val="ffffff"/>
                </a:solidFill>
                <a:latin typeface="Arial"/>
              </a:rPr>
              <a:t>Clique para editar os estilos do texto mestre</a:t>
            </a: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561"/>
              </a:spcBef>
              <a:buClr>
                <a:srgbClr val="99ccff"/>
              </a:buClr>
              <a:buFont typeface="Arial"/>
              <a:buChar char="–"/>
            </a:pPr>
            <a:r>
              <a:rPr b="0" lang="pt-BR" sz="2800" spc="-1" strike="noStrike">
                <a:solidFill>
                  <a:srgbClr val="ffffff"/>
                </a:solidFill>
                <a:latin typeface="Arial"/>
              </a:rPr>
              <a:t>Segundo nível</a:t>
            </a:r>
            <a:endParaRPr b="0" lang="pt-BR" sz="2800" spc="-1" strike="noStrike">
              <a:solidFill>
                <a:srgbClr val="ffffff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79"/>
              </a:spcBef>
              <a:buClr>
                <a:srgbClr val="ffffff"/>
              </a:buClr>
              <a:buFont typeface="Symbol" charset="2"/>
              <a:buChar char=""/>
            </a:pPr>
            <a:r>
              <a:rPr b="0" lang="pt-BR" sz="2400" spc="-1" strike="noStrike">
                <a:solidFill>
                  <a:srgbClr val="ffffff"/>
                </a:solidFill>
                <a:latin typeface="Arial"/>
              </a:rPr>
              <a:t>Terceiro nível</a:t>
            </a:r>
            <a:endParaRPr b="0" lang="pt-BR" sz="2400" spc="-1" strike="noStrike">
              <a:solidFill>
                <a:srgbClr val="ffffff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00"/>
              </a:spcBef>
              <a:buClr>
                <a:srgbClr val="ffffff"/>
              </a:buClr>
              <a:buFont typeface="Symbol" charset="2"/>
              <a:buChar char=""/>
            </a:pPr>
            <a:r>
              <a:rPr b="0" lang="pt-BR" sz="2000" spc="-1" strike="noStrike">
                <a:solidFill>
                  <a:srgbClr val="ffffff"/>
                </a:solidFill>
                <a:latin typeface="Arial"/>
              </a:rPr>
              <a:t>Quarto nível</a:t>
            </a:r>
            <a:endParaRPr b="0" lang="pt-BR" sz="2000" spc="-1" strike="noStrike">
              <a:solidFill>
                <a:srgbClr val="ffffff"/>
              </a:solidFill>
              <a:latin typeface="Arial"/>
            </a:endParaRPr>
          </a:p>
          <a:p>
            <a:pPr lvl="4" marL="2057400" indent="-228600">
              <a:lnSpc>
                <a:spcPct val="100000"/>
              </a:lnSpc>
              <a:spcBef>
                <a:spcPts val="400"/>
              </a:spcBef>
              <a:buClr>
                <a:srgbClr val="ffffff"/>
              </a:buClr>
              <a:buFont typeface="StarSymbol"/>
              <a:buChar char="»"/>
            </a:pPr>
            <a:r>
              <a:rPr b="0" lang="pt-BR" sz="2000" spc="-1" strike="noStrike">
                <a:solidFill>
                  <a:srgbClr val="ffffff"/>
                </a:solidFill>
                <a:latin typeface="Arial"/>
              </a:rPr>
              <a:t>Quinto nível</a:t>
            </a:r>
            <a:endParaRPr b="0" lang="pt-BR" sz="2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4"/>
          </p:nvPr>
        </p:nvSpPr>
        <p:spPr>
          <a:xfrm>
            <a:off x="457200" y="6316560"/>
            <a:ext cx="2133360" cy="35208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 idx="5"/>
          </p:nvPr>
        </p:nvSpPr>
        <p:spPr>
          <a:xfrm>
            <a:off x="3124080" y="6316560"/>
            <a:ext cx="2895120" cy="35208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ct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 idx="6"/>
          </p:nvPr>
        </p:nvSpPr>
        <p:spPr>
          <a:xfrm>
            <a:off x="6553080" y="6316560"/>
            <a:ext cx="2133360" cy="35208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pt-BR" sz="14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9508A8DD-1BC9-482F-847B-BD1627282DF0}" type="slidenum">
              <a:rPr b="0" lang="pt-BR" sz="1400" spc="-1" strike="noStrike">
                <a:solidFill>
                  <a:srgbClr val="ffffff"/>
                </a:solidFill>
                <a:latin typeface="Arial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80000"/>
              </a:lnSpc>
              <a:buNone/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Clique para editar o estilo do título mestre</a:t>
            </a: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ffffff"/>
                </a:solidFill>
                <a:latin typeface="Arial"/>
              </a:rPr>
              <a:t>Clique para editar o formato do texto da estrutura de tópicos</a:t>
            </a:r>
            <a:endParaRPr b="0" lang="pt-BR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ffffff"/>
                </a:solidFill>
                <a:latin typeface="Arial"/>
              </a:rPr>
              <a:t>2.º nível da estrutura de tópicos</a:t>
            </a:r>
            <a:endParaRPr b="0" lang="pt-BR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ffffff"/>
                </a:solidFill>
                <a:latin typeface="Arial"/>
              </a:rPr>
              <a:t>3.º nível da estrutura de tópicos</a:t>
            </a:r>
            <a:endParaRPr b="0" lang="pt-BR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ffffff"/>
                </a:solidFill>
                <a:latin typeface="Arial"/>
              </a:rPr>
              <a:t>4.º nível da estrutura de tópicos</a:t>
            </a:r>
            <a:endParaRPr b="0" lang="pt-BR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ffffff"/>
                </a:solidFill>
                <a:latin typeface="Arial"/>
              </a:rPr>
              <a:t>5.º nível da estrutura de tópicos</a:t>
            </a:r>
            <a:endParaRPr b="0" lang="pt-BR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ffffff"/>
                </a:solidFill>
                <a:latin typeface="Arial"/>
              </a:rPr>
              <a:t>6.º nível da estrutura de tópicos</a:t>
            </a:r>
            <a:endParaRPr b="0" lang="pt-BR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ffffff"/>
                </a:solidFill>
                <a:latin typeface="Arial"/>
              </a:rPr>
              <a:t>7.º nível da estrutura de tópicos</a:t>
            </a:r>
            <a:endParaRPr b="0" lang="pt-BR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dt" idx="7"/>
          </p:nvPr>
        </p:nvSpPr>
        <p:spPr>
          <a:xfrm>
            <a:off x="457200" y="6316560"/>
            <a:ext cx="2133360" cy="35208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ftr" idx="8"/>
          </p:nvPr>
        </p:nvSpPr>
        <p:spPr>
          <a:xfrm>
            <a:off x="3124080" y="6316560"/>
            <a:ext cx="2895120" cy="35208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ct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sldNum" idx="9"/>
          </p:nvPr>
        </p:nvSpPr>
        <p:spPr>
          <a:xfrm>
            <a:off x="6553080" y="6316560"/>
            <a:ext cx="2133360" cy="35208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pt-BR" sz="14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D349D391-256B-45F5-8811-C242E32E9AD2}" type="slidenum">
              <a:rPr b="0" lang="pt-BR" sz="1400" spc="-1" strike="noStrike">
                <a:solidFill>
                  <a:srgbClr val="ffffff"/>
                </a:solidFill>
                <a:latin typeface="Arial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subTitle"/>
          </p:nvPr>
        </p:nvSpPr>
        <p:spPr>
          <a:xfrm>
            <a:off x="1547640" y="928800"/>
            <a:ext cx="6337080" cy="17521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algn="ctr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Estado do Rio Grande do Sul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Prefeitura de Três Passos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Setor de Contabilidade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Text Box 6"/>
          <p:cNvSpPr/>
          <p:nvPr/>
        </p:nvSpPr>
        <p:spPr>
          <a:xfrm>
            <a:off x="324000" y="3429000"/>
            <a:ext cx="8497440" cy="15519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pt-BR" sz="3200" spc="-1" strike="noStrike">
                <a:solidFill>
                  <a:srgbClr val="ffffff"/>
                </a:solidFill>
                <a:latin typeface="Calibri"/>
              </a:rPr>
              <a:t>Relatório de Avaliação das Metas Fiscais do 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pt-BR" sz="3200" spc="-1" strike="noStrike">
                <a:solidFill>
                  <a:srgbClr val="ffffff"/>
                </a:solidFill>
                <a:latin typeface="Calibri"/>
              </a:rPr>
              <a:t>2º Quadrimestre de 2023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Text Box 7"/>
          <p:cNvSpPr/>
          <p:nvPr/>
        </p:nvSpPr>
        <p:spPr>
          <a:xfrm>
            <a:off x="1598400" y="3985920"/>
            <a:ext cx="5689080" cy="118512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75000"/>
              </a:lnSpc>
              <a:spcBef>
                <a:spcPts val="799"/>
              </a:spcBef>
            </a:pP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75000"/>
              </a:lnSpc>
              <a:spcBef>
                <a:spcPts val="799"/>
              </a:spcBef>
            </a:pP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75000"/>
              </a:lnSpc>
              <a:spcBef>
                <a:spcPts val="799"/>
              </a:spcBef>
            </a:pP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75000"/>
              </a:lnSpc>
              <a:spcBef>
                <a:spcPts val="799"/>
              </a:spcBef>
            </a:pPr>
            <a:endParaRPr b="0" lang="pt-BR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8229240" cy="1071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80000"/>
              </a:lnSpc>
              <a:buNone/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5. Conclusão</a:t>
            </a: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7" name="Text Box 8"/>
          <p:cNvSpPr/>
          <p:nvPr/>
        </p:nvSpPr>
        <p:spPr>
          <a:xfrm>
            <a:off x="245520" y="1197000"/>
            <a:ext cx="8679600" cy="529272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2500" spc="-1" strike="noStrike">
                <a:solidFill>
                  <a:srgbClr val="ffffff"/>
                </a:solidFill>
                <a:latin typeface="Calibri"/>
              </a:rPr>
              <a:t>O município ainda não alcançou a meta de </a:t>
            </a:r>
            <a:r>
              <a:rPr b="0" lang="pt-BR" sz="4000" spc="-1" strike="noStrike">
                <a:solidFill>
                  <a:srgbClr val="ffffff"/>
                </a:solidFill>
                <a:latin typeface="Calibri"/>
              </a:rPr>
              <a:t>resultado primário </a:t>
            </a:r>
            <a:r>
              <a:rPr b="0" lang="pt-BR" sz="2500" spc="-1" strike="noStrike">
                <a:solidFill>
                  <a:srgbClr val="ffffff"/>
                </a:solidFill>
                <a:latin typeface="Calibri"/>
              </a:rPr>
              <a:t>tendo em vista que a arrecadação prevista está abaixo do planejado, especialmente pela redução de ICMS que afetou os municípios.</a:t>
            </a: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2500" spc="-1" strike="noStrike">
                <a:solidFill>
                  <a:srgbClr val="ffffff"/>
                </a:solidFill>
                <a:latin typeface="Calibri"/>
              </a:rPr>
              <a:t>Entretanto, todas as despesas projetadas foram pagas com recursos do superávit financeiro do exercício de 2022.</a:t>
            </a: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00"/>
              </a:spcBef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00"/>
              </a:spcBef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00"/>
              </a:spcBef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 spd="slow">
    <p:wipe dir="r"/>
  </p:transition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80000"/>
              </a:lnSpc>
              <a:buNone/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5. Conclusão</a:t>
            </a: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9" name="Text Box 8"/>
          <p:cNvSpPr/>
          <p:nvPr/>
        </p:nvSpPr>
        <p:spPr>
          <a:xfrm>
            <a:off x="684360" y="1387440"/>
            <a:ext cx="8064000" cy="1081044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2500" spc="-1" strike="noStrike">
                <a:solidFill>
                  <a:srgbClr val="ffffff"/>
                </a:solidFill>
                <a:latin typeface="Calibri"/>
              </a:rPr>
              <a:t>O município superou a meta de </a:t>
            </a:r>
            <a:r>
              <a:rPr b="0" lang="pt-BR" sz="4000" spc="-1" strike="noStrike">
                <a:solidFill>
                  <a:srgbClr val="ffffff"/>
                </a:solidFill>
                <a:latin typeface="Calibri"/>
              </a:rPr>
              <a:t>resultado nominal </a:t>
            </a:r>
            <a:r>
              <a:rPr b="0" lang="pt-BR" sz="2500" spc="-1" strike="noStrike">
                <a:solidFill>
                  <a:srgbClr val="ffffff"/>
                </a:solidFill>
                <a:latin typeface="Calibri"/>
              </a:rPr>
              <a:t>e ainda melhorou o saldo em relação ao período anterior, tendo em vista a redução da dívida consolidada líquida que é o total da dívida diminuído das disponibilidades financeiras, onde quanto mais negativo for o saldo da DCL melhor é o resultado nominal.</a:t>
            </a: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00"/>
              </a:spcBef>
            </a:pP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800"/>
              </a:spcBef>
            </a:pP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 spd="slow">
    <p:wedge/>
  </p:transition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18080" cy="45255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pt-BR" sz="3200" spc="-1" strike="noStrike">
                <a:solidFill>
                  <a:srgbClr val="ffffff"/>
                </a:solidFill>
                <a:latin typeface="Arial"/>
              </a:rPr>
              <a:t>	</a:t>
            </a:r>
            <a:r>
              <a:rPr b="0" lang="pt-BR" sz="3200" spc="-1" strike="noStrike">
                <a:solidFill>
                  <a:srgbClr val="ffffff"/>
                </a:solidFill>
                <a:latin typeface="Arial"/>
              </a:rPr>
              <a:t>	</a:t>
            </a: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pt-BR" sz="3200" spc="-1" strike="noStrike">
                <a:solidFill>
                  <a:srgbClr val="ffffff"/>
                </a:solidFill>
                <a:latin typeface="Arial"/>
              </a:rPr>
              <a:t>	</a:t>
            </a:r>
            <a:r>
              <a:rPr b="0" lang="pt-BR" sz="3200" spc="-1" strike="noStrike">
                <a:solidFill>
                  <a:srgbClr val="ffffff"/>
                </a:solidFill>
                <a:latin typeface="Arial"/>
              </a:rPr>
              <a:t>	</a:t>
            </a: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80000"/>
              </a:lnSpc>
              <a:buNone/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5. Conclusão</a:t>
            </a: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2" name="Rectangle 6"/>
          <p:cNvSpPr/>
          <p:nvPr/>
        </p:nvSpPr>
        <p:spPr>
          <a:xfrm>
            <a:off x="1332000" y="1844640"/>
            <a:ext cx="7127640" cy="3664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endParaRPr b="0" lang="pt-BR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3" name="Rectangle 7"/>
          <p:cNvSpPr/>
          <p:nvPr/>
        </p:nvSpPr>
        <p:spPr>
          <a:xfrm>
            <a:off x="548640" y="1195920"/>
            <a:ext cx="8595000" cy="519120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0" lang="pt-BR" sz="3000" spc="-1" strike="noStrike">
                <a:solidFill>
                  <a:srgbClr val="ffffff"/>
                </a:solidFill>
                <a:latin typeface="Calibri"/>
              </a:rPr>
              <a:t>	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30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0" lang="pt-BR" sz="3000" spc="-1" strike="noStrike">
                <a:solidFill>
                  <a:srgbClr val="ffffff"/>
                </a:solidFill>
                <a:latin typeface="Calibri"/>
              </a:rPr>
              <a:t>Quanto aos índices constitucionais, a municipalidade está cumprindo na íntegra com suas obrigações, gastando menos de 54% nas despesas com pessoal, investindo mais de 15% em saúde, mais de 25% em educação e utilizando mais de 70% dos recursos do FUNDEB junto aos profissionais de educação básica do município.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</a:pP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 spd="slow">
    <p:wedge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80000"/>
              </a:lnSpc>
              <a:buNone/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Estrutura da Apresentação</a:t>
            </a: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609480" indent="-609480">
              <a:lnSpc>
                <a:spcPct val="100000"/>
              </a:lnSpc>
              <a:spcBef>
                <a:spcPts val="720"/>
              </a:spcBef>
              <a:buClr>
                <a:srgbClr val="ffff99"/>
              </a:buClr>
              <a:buFont typeface="StarSymbol"/>
              <a:buAutoNum type="arabicPeriod"/>
            </a:pPr>
            <a:r>
              <a:rPr b="0" lang="pt-BR" sz="3600" spc="-1" strike="noStrike">
                <a:solidFill>
                  <a:srgbClr val="ffffff"/>
                </a:solidFill>
                <a:latin typeface="Calibri"/>
              </a:rPr>
              <a:t>LRF</a:t>
            </a:r>
            <a:endParaRPr b="0" lang="pt-BR" sz="3600" spc="-1" strike="noStrike">
              <a:solidFill>
                <a:srgbClr val="ffffff"/>
              </a:solidFill>
              <a:latin typeface="Arial"/>
            </a:endParaRPr>
          </a:p>
          <a:p>
            <a:pPr marL="609480" indent="-609480">
              <a:lnSpc>
                <a:spcPct val="100000"/>
              </a:lnSpc>
              <a:spcBef>
                <a:spcPts val="720"/>
              </a:spcBef>
              <a:buClr>
                <a:srgbClr val="ffff99"/>
              </a:buClr>
              <a:buFont typeface="StarSymbol"/>
              <a:buAutoNum type="arabicPeriod"/>
            </a:pPr>
            <a:r>
              <a:rPr b="0" lang="pt-BR" sz="3600" spc="-1" strike="noStrike">
                <a:solidFill>
                  <a:srgbClr val="ffffff"/>
                </a:solidFill>
                <a:latin typeface="Calibri"/>
              </a:rPr>
              <a:t>Resultado Primário</a:t>
            </a:r>
            <a:endParaRPr b="0" lang="pt-BR" sz="3600" spc="-1" strike="noStrike">
              <a:solidFill>
                <a:srgbClr val="ffffff"/>
              </a:solidFill>
              <a:latin typeface="Arial"/>
            </a:endParaRPr>
          </a:p>
          <a:p>
            <a:pPr marL="609480" indent="-609480">
              <a:lnSpc>
                <a:spcPct val="100000"/>
              </a:lnSpc>
              <a:spcBef>
                <a:spcPts val="720"/>
              </a:spcBef>
              <a:buClr>
                <a:srgbClr val="ffff99"/>
              </a:buClr>
              <a:buFont typeface="StarSymbol"/>
              <a:buAutoNum type="arabicPeriod"/>
            </a:pPr>
            <a:r>
              <a:rPr b="0" lang="pt-BR" sz="3600" spc="-1" strike="noStrike">
                <a:solidFill>
                  <a:srgbClr val="ffffff"/>
                </a:solidFill>
                <a:latin typeface="Calibri"/>
              </a:rPr>
              <a:t>Resultado Nominal</a:t>
            </a:r>
            <a:endParaRPr b="0" lang="pt-BR" sz="3600" spc="-1" strike="noStrike">
              <a:solidFill>
                <a:srgbClr val="ffffff"/>
              </a:solidFill>
              <a:latin typeface="Arial"/>
            </a:endParaRPr>
          </a:p>
          <a:p>
            <a:pPr marL="609480" indent="-609480">
              <a:lnSpc>
                <a:spcPct val="100000"/>
              </a:lnSpc>
              <a:spcBef>
                <a:spcPts val="720"/>
              </a:spcBef>
              <a:buClr>
                <a:srgbClr val="ffff99"/>
              </a:buClr>
              <a:buFont typeface="StarSymbol"/>
              <a:buAutoNum type="arabicPeriod"/>
            </a:pPr>
            <a:r>
              <a:rPr b="0" lang="pt-BR" sz="3600" spc="-1" strike="noStrike">
                <a:solidFill>
                  <a:srgbClr val="ffffff"/>
                </a:solidFill>
                <a:latin typeface="Calibri"/>
              </a:rPr>
              <a:t>Índices</a:t>
            </a:r>
            <a:endParaRPr b="0" lang="pt-BR" sz="3600" spc="-1" strike="noStrike">
              <a:solidFill>
                <a:srgbClr val="ffffff"/>
              </a:solidFill>
              <a:latin typeface="Arial"/>
            </a:endParaRPr>
          </a:p>
          <a:p>
            <a:pPr marL="609480" indent="-609480">
              <a:lnSpc>
                <a:spcPct val="100000"/>
              </a:lnSpc>
              <a:spcBef>
                <a:spcPts val="720"/>
              </a:spcBef>
              <a:buClr>
                <a:srgbClr val="ffff99"/>
              </a:buClr>
              <a:buFont typeface="StarSymbol"/>
              <a:buAutoNum type="arabicPeriod"/>
            </a:pPr>
            <a:r>
              <a:rPr b="0" lang="pt-BR" sz="3600" spc="-1" strike="noStrike">
                <a:solidFill>
                  <a:srgbClr val="ffffff"/>
                </a:solidFill>
                <a:latin typeface="Calibri"/>
              </a:rPr>
              <a:t>Conclusão</a:t>
            </a:r>
            <a:endParaRPr b="0" lang="pt-BR" sz="3600" spc="-1" strike="noStrike">
              <a:solidFill>
                <a:srgbClr val="ffffff"/>
              </a:solidFill>
              <a:latin typeface="Arial"/>
            </a:endParaRPr>
          </a:p>
          <a:p>
            <a:pPr marL="609480" indent="0">
              <a:lnSpc>
                <a:spcPct val="100000"/>
              </a:lnSpc>
              <a:spcBef>
                <a:spcPts val="720"/>
              </a:spcBef>
              <a:buNone/>
              <a:tabLst>
                <a:tab algn="l" pos="0"/>
              </a:tabLst>
            </a:pPr>
            <a:endParaRPr b="0" lang="pt-BR" sz="3600" spc="-1" strike="noStrike">
              <a:solidFill>
                <a:srgbClr val="ffffff"/>
              </a:solidFill>
              <a:latin typeface="Arial"/>
            </a:endParaRPr>
          </a:p>
          <a:p>
            <a:pPr marL="609480" indent="0">
              <a:lnSpc>
                <a:spcPct val="100000"/>
              </a:lnSpc>
              <a:spcBef>
                <a:spcPts val="720"/>
              </a:spcBef>
              <a:buNone/>
              <a:tabLst>
                <a:tab algn="l" pos="0"/>
              </a:tabLst>
            </a:pPr>
            <a:endParaRPr b="0" lang="pt-BR" sz="36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transition spd="slow">
    <p:split dir="in" orient="horz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80000"/>
              </a:lnSpc>
              <a:buNone/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1. LRF</a:t>
            </a: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/>
          </p:nvPr>
        </p:nvSpPr>
        <p:spPr>
          <a:xfrm>
            <a:off x="179280" y="1600200"/>
            <a:ext cx="8496000" cy="49971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lvl="1" marL="743040" indent="-285840" algn="just">
              <a:lnSpc>
                <a:spcPct val="100000"/>
              </a:lnSpc>
              <a:spcBef>
                <a:spcPts val="561"/>
              </a:spcBef>
              <a:buClr>
                <a:srgbClr val="99ccff"/>
              </a:buClr>
              <a:buFont typeface="StarSymbol"/>
              <a:buChar char="-"/>
            </a:pPr>
            <a:r>
              <a:rPr b="1" lang="pt-BR" sz="2800" spc="-1" strike="noStrike">
                <a:solidFill>
                  <a:srgbClr val="ffffff"/>
                </a:solidFill>
                <a:latin typeface="Calibri"/>
              </a:rPr>
              <a:t>A Lei de Responsabilidade Fiscal, estabelece no § 4º do artigo 9º, a realização de Audiências Públicas para avaliação das Metas Fiscais.</a:t>
            </a:r>
            <a:endParaRPr b="0" lang="pt-BR" sz="2800" spc="-1" strike="noStrike">
              <a:solidFill>
                <a:srgbClr val="ffffff"/>
              </a:solidFill>
              <a:latin typeface="Arial"/>
            </a:endParaRPr>
          </a:p>
          <a:p>
            <a:pPr indent="0"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ffffff"/>
              </a:solidFill>
              <a:latin typeface="Arial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561"/>
              </a:spcBef>
              <a:buClr>
                <a:srgbClr val="99ccff"/>
              </a:buClr>
              <a:buFont typeface="StarSymbol"/>
              <a:buChar char="-"/>
            </a:pPr>
            <a:r>
              <a:rPr b="1" lang="pt-BR" sz="2800" spc="-1" strike="noStrike">
                <a:solidFill>
                  <a:srgbClr val="ffffff"/>
                </a:solidFill>
                <a:latin typeface="Calibri"/>
              </a:rPr>
              <a:t>As Audiências devem ser realizadas considerando os períodos quadrimestrais.</a:t>
            </a:r>
            <a:endParaRPr b="0" lang="pt-BR" sz="2800" spc="-1" strike="noStrike">
              <a:solidFill>
                <a:srgbClr val="ffffff"/>
              </a:solidFill>
              <a:latin typeface="Arial"/>
            </a:endParaRPr>
          </a:p>
          <a:p>
            <a:pPr marL="743040" indent="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r>
              <a:rPr b="0" lang="pt-BR" sz="2800" spc="-1" strike="noStrike">
                <a:solidFill>
                  <a:srgbClr val="ffffff"/>
                </a:solidFill>
                <a:latin typeface="Arial"/>
              </a:rPr>
              <a:t> </a:t>
            </a:r>
            <a:endParaRPr b="0" lang="pt-BR" sz="2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transition spd="slow">
    <p:wipe dir="d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8229240" cy="1071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80000"/>
              </a:lnSpc>
              <a:buNone/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2. Resultado Primário</a:t>
            </a: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1" name="Text Box 8"/>
          <p:cNvSpPr/>
          <p:nvPr/>
        </p:nvSpPr>
        <p:spPr>
          <a:xfrm>
            <a:off x="245520" y="1197000"/>
            <a:ext cx="8679600" cy="564300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2500" spc="-1" strike="noStrike">
                <a:solidFill>
                  <a:srgbClr val="ffffff"/>
                </a:solidFill>
                <a:latin typeface="Calibri"/>
              </a:rPr>
              <a:t>Receita Primária Total.....................................R$   </a:t>
            </a:r>
            <a:r>
              <a:rPr b="0" lang="pt-BR" sz="2500" spc="-1" strike="noStrike">
                <a:solidFill>
                  <a:srgbClr val="ffffff"/>
                </a:solidFill>
                <a:latin typeface="Calibri"/>
              </a:rPr>
              <a:t>78.801.044,06</a:t>
            </a: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2500" spc="-1" strike="noStrike">
                <a:solidFill>
                  <a:srgbClr val="ffffff"/>
                </a:solidFill>
                <a:latin typeface="Calibri"/>
              </a:rPr>
              <a:t>Despesas Pagas................................................R$ - 71.570.685,37</a:t>
            </a: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2500" spc="-1" strike="noStrike">
                <a:solidFill>
                  <a:srgbClr val="ffffff"/>
                </a:solidFill>
                <a:latin typeface="Calibri"/>
              </a:rPr>
              <a:t>Restos a Pagar Processados Pagos...................R$ -   944.914,42</a:t>
            </a: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2500" spc="-1" strike="noStrike">
                <a:solidFill>
                  <a:srgbClr val="ffffff"/>
                </a:solidFill>
                <a:latin typeface="Calibri"/>
              </a:rPr>
              <a:t>Restos a Pagar Não Processados Pagos...........R$ - 7.906.046,24</a:t>
            </a: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500" spc="-1" strike="noStrike">
                <a:solidFill>
                  <a:srgbClr val="ffffff"/>
                </a:solidFill>
                <a:latin typeface="Calibri"/>
              </a:rPr>
              <a:t>RESULTADO PRIMÁRIO.................................R$ </a:t>
            </a:r>
            <a:r>
              <a:rPr b="0" lang="pt-BR" sz="2800" spc="-1" strike="noStrike">
                <a:solidFill>
                  <a:srgbClr val="ffffff"/>
                </a:solidFill>
                <a:latin typeface="Arial"/>
              </a:rPr>
              <a:t>-</a:t>
            </a:r>
            <a:r>
              <a:rPr b="1" lang="pt-BR" sz="2500" spc="-1" strike="noStrike">
                <a:solidFill>
                  <a:srgbClr val="ffffff"/>
                </a:solidFill>
                <a:latin typeface="Calibri"/>
              </a:rPr>
              <a:t>1.620.601,97</a:t>
            </a: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500" spc="-1" strike="noStrike">
                <a:solidFill>
                  <a:srgbClr val="ffffff"/>
                </a:solidFill>
                <a:latin typeface="Calibri"/>
              </a:rPr>
              <a:t>RESULTADO PRIMÁRIO </a:t>
            </a: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500" spc="-1" strike="noStrike">
                <a:solidFill>
                  <a:srgbClr val="ffffff"/>
                </a:solidFill>
                <a:latin typeface="Calibri"/>
              </a:rPr>
              <a:t>(META FIXADA NA LDO).................................R$  10.484.607,25</a:t>
            </a: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00"/>
              </a:spcBef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00"/>
              </a:spcBef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00"/>
              </a:spcBef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 spd="slow">
    <p:wipe dir="r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80000"/>
              </a:lnSpc>
              <a:buNone/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3. Resultado Nominal</a:t>
            </a: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3" name="Text Box 8"/>
          <p:cNvSpPr/>
          <p:nvPr/>
        </p:nvSpPr>
        <p:spPr>
          <a:xfrm>
            <a:off x="684360" y="1387440"/>
            <a:ext cx="8064000" cy="1039932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200" spc="-1" strike="noStrike">
                <a:solidFill>
                  <a:srgbClr val="ffffff"/>
                </a:solidFill>
                <a:latin typeface="Calibri"/>
              </a:rPr>
              <a:t>Dívida Consolidada líquida em 31.12.2022.......R$ - </a:t>
            </a:r>
            <a:r>
              <a:rPr b="1" lang="pt-BR" sz="2400" spc="-1" strike="noStrike">
                <a:solidFill>
                  <a:srgbClr val="ffffff"/>
                </a:solidFill>
                <a:latin typeface="Calibri"/>
              </a:rPr>
              <a:t>36.620.296,25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200" spc="-1" strike="noStrike">
                <a:solidFill>
                  <a:srgbClr val="ffffff"/>
                </a:solidFill>
                <a:latin typeface="Calibri"/>
              </a:rPr>
              <a:t>Dívida Consolidada líquida em 31.08.2023.......R$ - </a:t>
            </a:r>
            <a:r>
              <a:rPr b="1" lang="pt-BR" sz="2400" spc="-1" strike="noStrike">
                <a:solidFill>
                  <a:srgbClr val="ffffff"/>
                </a:solidFill>
                <a:latin typeface="Calibri"/>
              </a:rPr>
              <a:t>36.359.909,13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200" spc="-1" strike="noStrike">
                <a:solidFill>
                  <a:srgbClr val="ffffff"/>
                </a:solidFill>
                <a:latin typeface="Calibri"/>
              </a:rPr>
              <a:t>RESULTADO NOMINAL ......................................R$ </a:t>
            </a:r>
            <a:r>
              <a:rPr b="1" lang="pt-BR" sz="2400" spc="-1" strike="noStrike">
                <a:solidFill>
                  <a:srgbClr val="ffffff"/>
                </a:solidFill>
                <a:latin typeface="Calibri"/>
              </a:rPr>
              <a:t>- 232.927,79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200" spc="-1" strike="noStrike">
                <a:solidFill>
                  <a:srgbClr val="ffffff"/>
                </a:solidFill>
                <a:latin typeface="Calibri"/>
              </a:rPr>
              <a:t>RESULTADO NOMINAL 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200" spc="-1" strike="noStrike">
                <a:solidFill>
                  <a:srgbClr val="ffffff"/>
                </a:solidFill>
                <a:latin typeface="Calibri"/>
              </a:rPr>
              <a:t>(META FIXADA NA LDO)....................................R$    0,00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00"/>
              </a:spcBef>
            </a:pP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800"/>
              </a:spcBef>
            </a:pP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 spd="slow">
    <p:wedge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91160" cy="485280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20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80000"/>
              </a:lnSpc>
              <a:buNone/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4. Índices</a:t>
            </a: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6" name="Rectangle 6"/>
          <p:cNvSpPr/>
          <p:nvPr/>
        </p:nvSpPr>
        <p:spPr>
          <a:xfrm>
            <a:off x="534600" y="1916280"/>
            <a:ext cx="8609040" cy="432504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pt-BR" sz="2800" spc="-1" strike="noStrike">
                <a:solidFill>
                  <a:srgbClr val="ffffff"/>
                </a:solidFill>
                <a:latin typeface="Calibri"/>
              </a:rPr>
              <a:t>Arrecadação da Educação (25%):     R$ 13.929.089,94 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800" spc="-1" strike="noStrike">
                <a:solidFill>
                  <a:srgbClr val="ffffff"/>
                </a:solidFill>
                <a:latin typeface="Calibri"/>
              </a:rPr>
              <a:t>Valor Aplicado na Educação:</a:t>
            </a:r>
            <a:r>
              <a:rPr b="1" lang="pt-BR" sz="28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1" lang="pt-BR" sz="2800" spc="-1" strike="noStrike">
                <a:solidFill>
                  <a:srgbClr val="ffffff"/>
                </a:solidFill>
                <a:latin typeface="Calibri"/>
              </a:rPr>
              <a:t>         R$ </a:t>
            </a:r>
            <a:r>
              <a:rPr b="1" lang="pt-BR" sz="2800" spc="-1" strike="noStrike">
                <a:solidFill>
                  <a:srgbClr val="ffffff"/>
                </a:solidFill>
                <a:latin typeface="Calibri"/>
              </a:rPr>
              <a:t>14.892.982,97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Índice de Investimento: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              </a:t>
            </a:r>
            <a:r>
              <a:rPr b="1" lang="pt-BR" sz="2800" spc="-1" strike="noStrike">
                <a:solidFill>
                  <a:srgbClr val="ffffff"/>
                </a:solidFill>
                <a:latin typeface="Calibri"/>
              </a:rPr>
              <a:t>26,73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%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8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1" lang="pt-BR" sz="2800" spc="-1" strike="noStrike">
                <a:solidFill>
                  <a:srgbClr val="ffffff"/>
                </a:solidFill>
                <a:latin typeface="Calibri"/>
              </a:rPr>
              <a:t>	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 spd="slow">
    <p:wedge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91160" cy="485280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20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80000"/>
              </a:lnSpc>
              <a:buNone/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4. Índices</a:t>
            </a: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9" name="Rectangle 6"/>
          <p:cNvSpPr/>
          <p:nvPr/>
        </p:nvSpPr>
        <p:spPr>
          <a:xfrm>
            <a:off x="562680" y="1308240"/>
            <a:ext cx="8580960" cy="49449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500" spc="-1" strike="noStrike">
                <a:solidFill>
                  <a:srgbClr val="ffffff"/>
                </a:solidFill>
                <a:latin typeface="Arial"/>
              </a:rPr>
              <a:t>Mínimo de 70% do FUNDEB com </a:t>
            </a: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500" spc="-1" strike="noStrike">
                <a:solidFill>
                  <a:srgbClr val="ffffff"/>
                </a:solidFill>
                <a:latin typeface="Arial"/>
              </a:rPr>
              <a:t>Profissionais da Educação Básica:     </a:t>
            </a:r>
            <a:r>
              <a:rPr b="1" lang="pt-BR" sz="2800" spc="-1" strike="noStrike">
                <a:solidFill>
                  <a:srgbClr val="ffffff"/>
                </a:solidFill>
                <a:latin typeface="Calibri"/>
              </a:rPr>
              <a:t>R$ 10.602.589,42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500" spc="-1" strike="noStrike">
                <a:solidFill>
                  <a:srgbClr val="ffffff"/>
                </a:solidFill>
                <a:latin typeface="Arial"/>
              </a:rPr>
              <a:t>Valor Aplicado do FUNDEB com </a:t>
            </a: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500" spc="-1" strike="noStrike">
                <a:solidFill>
                  <a:srgbClr val="ffffff"/>
                </a:solidFill>
                <a:latin typeface="Arial"/>
              </a:rPr>
              <a:t>Profissionais da Educação Básica:</a:t>
            </a:r>
            <a:r>
              <a:rPr b="1" lang="pt-BR" sz="2500" spc="-1" strike="noStrike">
                <a:solidFill>
                  <a:srgbClr val="ffffff"/>
                </a:solidFill>
                <a:latin typeface="Arial"/>
              </a:rPr>
              <a:t>	</a:t>
            </a:r>
            <a:r>
              <a:rPr b="1" lang="pt-BR" sz="2500" spc="-1" strike="noStrike">
                <a:solidFill>
                  <a:srgbClr val="ffffff"/>
                </a:solidFill>
                <a:latin typeface="Arial"/>
              </a:rPr>
              <a:t>    </a:t>
            </a:r>
            <a:r>
              <a:rPr b="1" lang="pt-BR" sz="2800" spc="-1" strike="noStrike">
                <a:solidFill>
                  <a:srgbClr val="ffffff"/>
                </a:solidFill>
                <a:latin typeface="Calibri"/>
              </a:rPr>
              <a:t>R$ </a:t>
            </a:r>
            <a:r>
              <a:rPr b="1" lang="pt-BR" sz="2800" spc="-1" strike="noStrike">
                <a:solidFill>
                  <a:srgbClr val="ffffff"/>
                </a:solidFill>
                <a:latin typeface="Calibri"/>
              </a:rPr>
              <a:t>12.951.820,31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500" spc="-1" strike="noStrike">
                <a:solidFill>
                  <a:srgbClr val="ffffff"/>
                </a:solidFill>
                <a:latin typeface="Arial"/>
              </a:rPr>
              <a:t>Índice de Investimento:</a:t>
            </a:r>
            <a:r>
              <a:rPr b="1" lang="pt-BR" sz="2500" spc="-1" strike="noStrike">
                <a:solidFill>
                  <a:srgbClr val="ffffff"/>
                </a:solidFill>
                <a:latin typeface="Arial"/>
              </a:rPr>
              <a:t>	</a:t>
            </a:r>
            <a:r>
              <a:rPr b="1" lang="pt-BR" sz="2500" spc="-1" strike="noStrike">
                <a:solidFill>
                  <a:srgbClr val="ffffff"/>
                </a:solidFill>
                <a:latin typeface="Arial"/>
              </a:rPr>
              <a:t>	</a:t>
            </a:r>
            <a:r>
              <a:rPr b="1" lang="pt-BR" sz="2500" spc="-1" strike="noStrike">
                <a:solidFill>
                  <a:srgbClr val="ffffff"/>
                </a:solidFill>
                <a:latin typeface="Arial"/>
              </a:rPr>
              <a:t>	</a:t>
            </a:r>
            <a:r>
              <a:rPr b="1" lang="pt-BR" sz="2500" spc="-1" strike="noStrike">
                <a:solidFill>
                  <a:srgbClr val="ffffff"/>
                </a:solidFill>
                <a:latin typeface="Arial"/>
              </a:rPr>
              <a:t>	</a:t>
            </a:r>
            <a:r>
              <a:rPr b="1" lang="pt-BR" sz="2500" spc="-1" strike="noStrike">
                <a:solidFill>
                  <a:srgbClr val="ffffff"/>
                </a:solidFill>
                <a:latin typeface="Arial"/>
              </a:rPr>
              <a:t>85,51%</a:t>
            </a: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8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1" lang="pt-BR" sz="2800" spc="-1" strike="noStrike">
                <a:solidFill>
                  <a:srgbClr val="ffffff"/>
                </a:solidFill>
                <a:latin typeface="Calibri"/>
              </a:rPr>
              <a:t>	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 spd="slow">
    <p:wedge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91160" cy="485280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20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80000"/>
              </a:lnSpc>
              <a:buNone/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4. Índices</a:t>
            </a: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2" name="Rectangle 6"/>
          <p:cNvSpPr/>
          <p:nvPr/>
        </p:nvSpPr>
        <p:spPr>
          <a:xfrm>
            <a:off x="407880" y="1916280"/>
            <a:ext cx="8566920" cy="27399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Arrecadação da Saúde (15%):  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R$ </a:t>
            </a:r>
            <a:r>
              <a:rPr b="1" lang="pt-BR" sz="2800" spc="-1" strike="noStrike">
                <a:solidFill>
                  <a:srgbClr val="ffffff"/>
                </a:solidFill>
                <a:latin typeface="Calibri"/>
              </a:rPr>
              <a:t>8.154.391,56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Valor Aplicado na Saúde: 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R$ </a:t>
            </a:r>
            <a:r>
              <a:rPr b="1" lang="pt-BR" sz="2800" spc="-1" strike="noStrike">
                <a:solidFill>
                  <a:srgbClr val="ffffff"/>
                </a:solidFill>
                <a:latin typeface="Calibri"/>
              </a:rPr>
              <a:t>11.508.564,63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3200" spc="-1" strike="noStrike">
                <a:solidFill>
                  <a:srgbClr val="ffffff"/>
                </a:solidFill>
                <a:latin typeface="Arial"/>
              </a:rPr>
              <a:t>Índice de Investimento: 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 21,17%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 spd="slow">
    <p:wedge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91160" cy="485280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20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80000"/>
              </a:lnSpc>
              <a:buNone/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4. Índices</a:t>
            </a: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5" name="Rectangle 6"/>
          <p:cNvSpPr/>
          <p:nvPr/>
        </p:nvSpPr>
        <p:spPr>
          <a:xfrm>
            <a:off x="457200" y="1916280"/>
            <a:ext cx="8577360" cy="34102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Despesa com pessoal:  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R$ </a:t>
            </a:r>
            <a:r>
              <a:rPr b="1" lang="pt-BR" sz="3200" spc="-1" strike="noStrike">
                <a:solidFill>
                  <a:srgbClr val="ffffff"/>
                </a:solidFill>
                <a:latin typeface="Calibri"/>
              </a:rPr>
              <a:t>52.153.976,74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RCL:    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   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R$ </a:t>
            </a:r>
            <a:r>
              <a:rPr b="1" lang="pt-BR" sz="3200" spc="-1" strike="noStrike">
                <a:solidFill>
                  <a:srgbClr val="ffffff"/>
                </a:solidFill>
                <a:latin typeface="Calibri"/>
              </a:rPr>
              <a:t>116.413.277,24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4000" spc="-1" strike="noStrike">
                <a:solidFill>
                  <a:srgbClr val="ffffff"/>
                </a:solidFill>
                <a:latin typeface="Calibri"/>
              </a:rPr>
              <a:t>Índice de Pessoal:</a:t>
            </a:r>
            <a:r>
              <a:rPr b="1" lang="pt-BR" sz="40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1" lang="pt-BR" sz="40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1" lang="pt-BR" sz="4000" spc="-1" strike="noStrike">
                <a:solidFill>
                  <a:srgbClr val="ffffff"/>
                </a:solidFill>
                <a:latin typeface="Calibri"/>
              </a:rPr>
              <a:t>44,80%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 spd="slow">
    <p:wedge/>
  </p:transition>
</p:sld>
</file>

<file path=ppt/theme/theme1.xml><?xml version="1.0" encoding="utf-8"?>
<a:theme xmlns:a="http://schemas.openxmlformats.org/drawingml/2006/main" name="Dinheiro 2">
  <a:themeElements>
    <a:clrScheme name="Dinheiro 2 11">
      <a:dk1>
        <a:srgbClr val="3e3e5c"/>
      </a:dk1>
      <a:lt1>
        <a:srgbClr val="ffffff"/>
      </a:lt1>
      <a:dk2>
        <a:srgbClr val="666699"/>
      </a:dk2>
      <a:lt2>
        <a:srgbClr val="ffffff"/>
      </a:lt2>
      <a:accent1>
        <a:srgbClr val="60597b"/>
      </a:accent1>
      <a:accent2>
        <a:srgbClr val="6666ff"/>
      </a:accent2>
      <a:accent3>
        <a:srgbClr val="b8b8ca"/>
      </a:accent3>
      <a:accent4>
        <a:srgbClr val="dadada"/>
      </a:accent4>
      <a:accent5>
        <a:srgbClr val="b6b5bf"/>
      </a:accent5>
      <a:accent6>
        <a:srgbClr val="5c5ce7"/>
      </a:accent6>
      <a:hlink>
        <a:srgbClr val="99ccff"/>
      </a:hlink>
      <a:folHlink>
        <a:srgbClr val="ffff99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Dinheiro 2">
  <a:themeElements>
    <a:clrScheme name="Dinheiro 2 11">
      <a:dk1>
        <a:srgbClr val="3e3e5c"/>
      </a:dk1>
      <a:lt1>
        <a:srgbClr val="ffffff"/>
      </a:lt1>
      <a:dk2>
        <a:srgbClr val="666699"/>
      </a:dk2>
      <a:lt2>
        <a:srgbClr val="ffffff"/>
      </a:lt2>
      <a:accent1>
        <a:srgbClr val="60597b"/>
      </a:accent1>
      <a:accent2>
        <a:srgbClr val="6666ff"/>
      </a:accent2>
      <a:accent3>
        <a:srgbClr val="b8b8ca"/>
      </a:accent3>
      <a:accent4>
        <a:srgbClr val="dadada"/>
      </a:accent4>
      <a:accent5>
        <a:srgbClr val="b6b5bf"/>
      </a:accent5>
      <a:accent6>
        <a:srgbClr val="5c5ce7"/>
      </a:accent6>
      <a:hlink>
        <a:srgbClr val="99ccff"/>
      </a:hlink>
      <a:folHlink>
        <a:srgbClr val="ffff99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Dinheiro 2">
  <a:themeElements>
    <a:clrScheme name="Dinheiro 2 11">
      <a:dk1>
        <a:srgbClr val="3e3e5c"/>
      </a:dk1>
      <a:lt1>
        <a:srgbClr val="ffffff"/>
      </a:lt1>
      <a:dk2>
        <a:srgbClr val="666699"/>
      </a:dk2>
      <a:lt2>
        <a:srgbClr val="ffffff"/>
      </a:lt2>
      <a:accent1>
        <a:srgbClr val="60597b"/>
      </a:accent1>
      <a:accent2>
        <a:srgbClr val="6666ff"/>
      </a:accent2>
      <a:accent3>
        <a:srgbClr val="b8b8ca"/>
      </a:accent3>
      <a:accent4>
        <a:srgbClr val="dadada"/>
      </a:accent4>
      <a:accent5>
        <a:srgbClr val="b6b5bf"/>
      </a:accent5>
      <a:accent6>
        <a:srgbClr val="5c5ce7"/>
      </a:accent6>
      <a:hlink>
        <a:srgbClr val="99ccff"/>
      </a:hlink>
      <a:folHlink>
        <a:srgbClr val="ffff99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</TotalTime>
  <Application>LibreOffice/7.4.2.3$Windows_X86_64 LibreOffice_project/382eef1f22670f7f4118c8c2dd222ec7ad009daf</Application>
  <AppVersion>15.0000</AppVersion>
  <Words>346</Words>
  <Paragraphs>129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Wilma Figueiredo</dc:creator>
  <dc:description/>
  <dc:language>pt-BR</dc:language>
  <cp:lastModifiedBy/>
  <dcterms:modified xsi:type="dcterms:W3CDTF">2023-09-28T14:06:40Z</dcterms:modified>
  <cp:revision>22</cp:revision>
  <dc:subject/>
  <dc:title>Slide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Apresentação na tela (4:3)</vt:lpwstr>
  </property>
  <property fmtid="{D5CDD505-2E9C-101B-9397-08002B2CF9AE}" pid="3" name="Slides">
    <vt:i4>12</vt:i4>
  </property>
</Properties>
</file>