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3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FPM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2325539.81</c:v>
                </c:pt>
                <c:pt idx="1">
                  <c:v>2723268.61</c:v>
                </c:pt>
                <c:pt idx="2">
                  <c:v>1986658.63</c:v>
                </c:pt>
                <c:pt idx="3">
                  <c:v>1998834.01</c:v>
                </c:pt>
                <c:pt idx="4">
                  <c:v>2479761.1800000002</c:v>
                </c:pt>
                <c:pt idx="5">
                  <c:v>2130733.86</c:v>
                </c:pt>
                <c:pt idx="6">
                  <c:v>1643719.01</c:v>
                </c:pt>
                <c:pt idx="7">
                  <c:v>1996804.78</c:v>
                </c:pt>
                <c:pt idx="8">
                  <c:v>1684303.58</c:v>
                </c:pt>
                <c:pt idx="9">
                  <c:v>823910.67</c:v>
                </c:pt>
                <c:pt idx="10">
                  <c:v>998424.32</c:v>
                </c:pt>
                <c:pt idx="11">
                  <c:v>1205405.57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F7-4E7C-A717-29D1F1EE042D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1637281.96</c:v>
                </c:pt>
                <c:pt idx="1">
                  <c:v>2365799.3199999998</c:v>
                </c:pt>
                <c:pt idx="2">
                  <c:v>1383348.33</c:v>
                </c:pt>
                <c:pt idx="3">
                  <c:v>1355987.62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F7-4E7C-A717-29D1F1EE0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116936"/>
        <c:axId val="629123992"/>
      </c:lineChart>
      <c:catAx>
        <c:axId val="629116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23992"/>
        <c:crosses val="autoZero"/>
        <c:auto val="1"/>
        <c:lblAlgn val="ctr"/>
        <c:lblOffset val="100"/>
        <c:noMultiLvlLbl val="1"/>
      </c:catAx>
      <c:valAx>
        <c:axId val="629123992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16936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ICMS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1399890.71</c:v>
                </c:pt>
                <c:pt idx="1">
                  <c:v>1272483.1399999999</c:v>
                </c:pt>
                <c:pt idx="2">
                  <c:v>1401483.3</c:v>
                </c:pt>
                <c:pt idx="3">
                  <c:v>1677002.17</c:v>
                </c:pt>
                <c:pt idx="4">
                  <c:v>1492261.19</c:v>
                </c:pt>
                <c:pt idx="5">
                  <c:v>1320260.97</c:v>
                </c:pt>
                <c:pt idx="6">
                  <c:v>1810780.12</c:v>
                </c:pt>
                <c:pt idx="7">
                  <c:v>1290001.6599999999</c:v>
                </c:pt>
                <c:pt idx="8">
                  <c:v>1559150.16</c:v>
                </c:pt>
                <c:pt idx="9">
                  <c:v>1039964.31</c:v>
                </c:pt>
                <c:pt idx="10">
                  <c:v>611556.35</c:v>
                </c:pt>
                <c:pt idx="11">
                  <c:v>1051112.44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93-474E-B4E8-4AC6602404A1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1227413.29</c:v>
                </c:pt>
                <c:pt idx="1">
                  <c:v>1460197.84</c:v>
                </c:pt>
                <c:pt idx="2">
                  <c:v>1707495.3</c:v>
                </c:pt>
                <c:pt idx="3">
                  <c:v>929971.08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693-474E-B4E8-4AC660240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117328"/>
        <c:axId val="629122032"/>
      </c:lineChart>
      <c:catAx>
        <c:axId val="629117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22032"/>
        <c:crosses val="autoZero"/>
        <c:auto val="1"/>
        <c:lblAlgn val="ctr"/>
        <c:lblOffset val="100"/>
        <c:noMultiLvlLbl val="1"/>
      </c:catAx>
      <c:valAx>
        <c:axId val="629122032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17328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IPVA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896767</c:v>
                </c:pt>
                <c:pt idx="1">
                  <c:v>283915.87</c:v>
                </c:pt>
                <c:pt idx="2">
                  <c:v>401586.26</c:v>
                </c:pt>
                <c:pt idx="3">
                  <c:v>1064178.18</c:v>
                </c:pt>
                <c:pt idx="4">
                  <c:v>397131.85</c:v>
                </c:pt>
                <c:pt idx="5">
                  <c:v>183691.88</c:v>
                </c:pt>
                <c:pt idx="6">
                  <c:v>143602.28</c:v>
                </c:pt>
                <c:pt idx="7">
                  <c:v>109823.08</c:v>
                </c:pt>
                <c:pt idx="8">
                  <c:v>58226.29</c:v>
                </c:pt>
                <c:pt idx="9">
                  <c:v>29643.89</c:v>
                </c:pt>
                <c:pt idx="10">
                  <c:v>24818.3</c:v>
                </c:pt>
                <c:pt idx="11">
                  <c:v>313983.08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FA-4BF8-B469-206B92AC8FFE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837710.64</c:v>
                </c:pt>
                <c:pt idx="1">
                  <c:v>303272.55</c:v>
                </c:pt>
                <c:pt idx="2">
                  <c:v>348401.13</c:v>
                </c:pt>
                <c:pt idx="3">
                  <c:v>931089.68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FA-4BF8-B469-206B92AC8F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120464"/>
        <c:axId val="629120856"/>
      </c:lineChart>
      <c:catAx>
        <c:axId val="62912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20856"/>
        <c:crosses val="autoZero"/>
        <c:auto val="1"/>
        <c:lblAlgn val="ctr"/>
        <c:lblOffset val="100"/>
        <c:noMultiLvlLbl val="1"/>
      </c:catAx>
      <c:valAx>
        <c:axId val="629120856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20464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IPTU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29138.22</c:v>
                </c:pt>
                <c:pt idx="1">
                  <c:v>50680.06</c:v>
                </c:pt>
                <c:pt idx="2">
                  <c:v>167801.55</c:v>
                </c:pt>
                <c:pt idx="3">
                  <c:v>678830.95</c:v>
                </c:pt>
                <c:pt idx="4">
                  <c:v>2289870.2200000002</c:v>
                </c:pt>
                <c:pt idx="5">
                  <c:v>753795.99</c:v>
                </c:pt>
                <c:pt idx="6">
                  <c:v>762879.29</c:v>
                </c:pt>
                <c:pt idx="7">
                  <c:v>700335.11</c:v>
                </c:pt>
                <c:pt idx="8">
                  <c:v>694049.13</c:v>
                </c:pt>
                <c:pt idx="9">
                  <c:v>68434.19</c:v>
                </c:pt>
                <c:pt idx="10">
                  <c:v>153943.9</c:v>
                </c:pt>
                <c:pt idx="11">
                  <c:v>70658.33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B8-4F23-B40B-4FA660567AF8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93691.63</c:v>
                </c:pt>
                <c:pt idx="1">
                  <c:v>138859.88</c:v>
                </c:pt>
                <c:pt idx="2">
                  <c:v>274181.24</c:v>
                </c:pt>
                <c:pt idx="3">
                  <c:v>363741.94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B8-4F23-B40B-4FA660567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122816"/>
        <c:axId val="624867520"/>
      </c:lineChart>
      <c:catAx>
        <c:axId val="62912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4867520"/>
        <c:crosses val="autoZero"/>
        <c:auto val="1"/>
        <c:lblAlgn val="ctr"/>
        <c:lblOffset val="100"/>
        <c:noMultiLvlLbl val="1"/>
      </c:catAx>
      <c:valAx>
        <c:axId val="624867520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122816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ISS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348760.84</c:v>
                </c:pt>
                <c:pt idx="1">
                  <c:v>296092.40000000002</c:v>
                </c:pt>
                <c:pt idx="2">
                  <c:v>316534.55</c:v>
                </c:pt>
                <c:pt idx="3">
                  <c:v>426602.54</c:v>
                </c:pt>
                <c:pt idx="4">
                  <c:v>379993.26</c:v>
                </c:pt>
                <c:pt idx="5">
                  <c:v>414523.39</c:v>
                </c:pt>
                <c:pt idx="6">
                  <c:v>363134.09</c:v>
                </c:pt>
                <c:pt idx="7">
                  <c:v>371699.36</c:v>
                </c:pt>
                <c:pt idx="8">
                  <c:v>418728.34</c:v>
                </c:pt>
                <c:pt idx="9">
                  <c:v>163483.82999999999</c:v>
                </c:pt>
                <c:pt idx="10">
                  <c:v>171002.06</c:v>
                </c:pt>
                <c:pt idx="11">
                  <c:v>202890.68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D9-46CE-B30E-02A5552BA71C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267493.13</c:v>
                </c:pt>
                <c:pt idx="1">
                  <c:v>260473.44</c:v>
                </c:pt>
                <c:pt idx="2">
                  <c:v>278218.25</c:v>
                </c:pt>
                <c:pt idx="3">
                  <c:v>218828.42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D9-46CE-B30E-02A5552BA7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4865560"/>
        <c:axId val="624862816"/>
      </c:lineChart>
      <c:catAx>
        <c:axId val="624865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4862816"/>
        <c:crosses val="autoZero"/>
        <c:auto val="1"/>
        <c:lblAlgn val="ctr"/>
        <c:lblOffset val="100"/>
        <c:noMultiLvlLbl val="1"/>
      </c:catAx>
      <c:valAx>
        <c:axId val="624862816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4865560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ITBI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50377.52</c:v>
                </c:pt>
                <c:pt idx="1">
                  <c:v>84918.05</c:v>
                </c:pt>
                <c:pt idx="2">
                  <c:v>54068.21</c:v>
                </c:pt>
                <c:pt idx="3">
                  <c:v>70857.89</c:v>
                </c:pt>
                <c:pt idx="4">
                  <c:v>133180.31</c:v>
                </c:pt>
                <c:pt idx="5">
                  <c:v>122641.14</c:v>
                </c:pt>
                <c:pt idx="6">
                  <c:v>88671.42</c:v>
                </c:pt>
                <c:pt idx="7">
                  <c:v>102555.99</c:v>
                </c:pt>
                <c:pt idx="8">
                  <c:v>65018.32</c:v>
                </c:pt>
                <c:pt idx="9">
                  <c:v>30812.76</c:v>
                </c:pt>
                <c:pt idx="10">
                  <c:v>31360.03</c:v>
                </c:pt>
                <c:pt idx="11">
                  <c:v>45075.13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AE-48D0-B4EF-ED44FD5DE51E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140262.49</c:v>
                </c:pt>
                <c:pt idx="1">
                  <c:v>58372.42</c:v>
                </c:pt>
                <c:pt idx="2">
                  <c:v>131485.92000000001</c:v>
                </c:pt>
                <c:pt idx="3">
                  <c:v>47558.37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AE-48D0-B4EF-ED44FD5D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498664"/>
        <c:axId val="629498272"/>
      </c:lineChart>
      <c:catAx>
        <c:axId val="629498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498272"/>
        <c:crosses val="autoZero"/>
        <c:auto val="1"/>
        <c:lblAlgn val="ctr"/>
        <c:lblOffset val="100"/>
        <c:noMultiLvlLbl val="1"/>
      </c:catAx>
      <c:valAx>
        <c:axId val="629498272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498664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sz="14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r>
              <a:rPr lang="pt-BR" sz="1400" b="0" strike="noStrike" spc="-1">
                <a:solidFill>
                  <a:srgbClr val="333333"/>
                </a:solidFill>
                <a:latin typeface="Calibri"/>
                <a:ea typeface="Calibri"/>
              </a:rPr>
              <a:t>TAXAS</a:t>
            </a:r>
          </a:p>
        </c:rich>
      </c:tx>
      <c:overlay val="0"/>
      <c:spPr>
        <a:noFill/>
        <a:ln w="2556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ORÇADO</c:v>
                </c:pt>
              </c:strCache>
            </c:strRef>
          </c:tx>
          <c:spPr>
            <a:ln w="28440">
              <a:solidFill>
                <a:srgbClr val="4F81B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133375.95000000001</c:v>
                </c:pt>
                <c:pt idx="1">
                  <c:v>137912.35999999999</c:v>
                </c:pt>
                <c:pt idx="2">
                  <c:v>140801.14000000001</c:v>
                </c:pt>
                <c:pt idx="3">
                  <c:v>151410.76</c:v>
                </c:pt>
                <c:pt idx="4">
                  <c:v>183981.94</c:v>
                </c:pt>
                <c:pt idx="5">
                  <c:v>153758.16</c:v>
                </c:pt>
                <c:pt idx="6">
                  <c:v>172727.78</c:v>
                </c:pt>
                <c:pt idx="7">
                  <c:v>150849.06</c:v>
                </c:pt>
                <c:pt idx="8">
                  <c:v>155057.17000000001</c:v>
                </c:pt>
                <c:pt idx="9">
                  <c:v>143843.12</c:v>
                </c:pt>
                <c:pt idx="10">
                  <c:v>149550.57</c:v>
                </c:pt>
                <c:pt idx="11">
                  <c:v>142597.67000000001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A-49FE-8308-520B84610CE5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REALIZADO</c:v>
                </c:pt>
              </c:strCache>
            </c:strRef>
          </c:tx>
          <c:spPr>
            <a:ln w="28440">
              <a:solidFill>
                <a:srgbClr val="C0504D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Calibri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77861.460000000006</c:v>
                </c:pt>
                <c:pt idx="1">
                  <c:v>48292.01</c:v>
                </c:pt>
                <c:pt idx="2">
                  <c:v>94176.51</c:v>
                </c:pt>
                <c:pt idx="3">
                  <c:v>112029.88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A-49FE-8308-520B84610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629495136"/>
        <c:axId val="629495528"/>
      </c:lineChart>
      <c:catAx>
        <c:axId val="62949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 rot="-2700000"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495528"/>
        <c:crosses val="autoZero"/>
        <c:auto val="1"/>
        <c:lblAlgn val="ctr"/>
        <c:lblOffset val="100"/>
        <c:noMultiLvlLbl val="1"/>
      </c:catAx>
      <c:valAx>
        <c:axId val="629495528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_ ;\-#,##0.00\ 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333333"/>
                </a:solidFill>
                <a:latin typeface="Calibri"/>
                <a:ea typeface="Calibri"/>
              </a:defRPr>
            </a:pPr>
            <a:endParaRPr lang="pt-BR"/>
          </a:p>
        </c:txPr>
        <c:crossAx val="629495136"/>
        <c:crosses val="autoZero"/>
        <c:crossBetween val="midCat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sz="630" b="0" strike="noStrike" spc="-1">
              <a:solidFill>
                <a:srgbClr val="333333"/>
              </a:solidFill>
              <a:latin typeface="Calibri"/>
              <a:ea typeface="Calibri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D9D9D9"/>
      </a:solidFill>
      <a:round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mover o slide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20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1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&lt;cabeçalho&gt;</a:t>
            </a:r>
          </a:p>
        </p:txBody>
      </p:sp>
      <p:sp>
        <p:nvSpPr>
          <p:cNvPr id="15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15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15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317CD01-257C-4FAB-9EAB-7DED37F805C5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296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5638" cy="3349625"/>
          </a:xfrm>
          <a:prstGeom prst="rect">
            <a:avLst/>
          </a:prstGeom>
        </p:spPr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679680" y="4777920"/>
            <a:ext cx="5437440" cy="3908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pt-BR" sz="2000" b="0" strike="noStrike" spc="-1">
              <a:latin typeface="Arial"/>
            </a:endParaRPr>
          </a:p>
        </p:txBody>
      </p:sp>
      <p:sp>
        <p:nvSpPr>
          <p:cNvPr id="288" name="CustomShape 3"/>
          <p:cNvSpPr/>
          <p:nvPr/>
        </p:nvSpPr>
        <p:spPr>
          <a:xfrm>
            <a:off x="3850560" y="9430200"/>
            <a:ext cx="2944800" cy="49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2831F4A3-C4BD-4FB3-A728-DE755A221E29}" type="slidenum">
              <a:rPr lang="pt-B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 lang="pt-B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7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060000" y="83880"/>
            <a:ext cx="5626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bilidade.pmtp@gmail.co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3060000" y="188640"/>
            <a:ext cx="5626080" cy="93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2800" b="1" i="1" strike="noStrike" spc="-1">
                <a:solidFill>
                  <a:srgbClr val="F2F2F2"/>
                </a:solidFill>
                <a:latin typeface="Calibri"/>
              </a:rPr>
              <a:t>Secretaria Municipal de Finanças</a:t>
            </a:r>
            <a:r>
              <a:rPr lang="pt-BR" sz="2800" b="1" i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8D1DD1A9-B5C4-4505-8894-2AC30729581C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0" y="1382040"/>
            <a:ext cx="91432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9500" lnSpcReduction="10000"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pt-BR" sz="4000" b="1" strike="noStrike" spc="-1">
                <a:solidFill>
                  <a:srgbClr val="1F497D"/>
                </a:solidFill>
                <a:latin typeface="Calibri"/>
              </a:rPr>
              <a:t>AUDIÊNCIA PÚBLICA</a:t>
            </a:r>
            <a:endParaRPr lang="pt-BR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pt-BR" sz="4000" b="1" strike="noStrike" spc="-1">
                <a:solidFill>
                  <a:srgbClr val="1F497D"/>
                </a:solidFill>
                <a:latin typeface="Calibri"/>
              </a:rPr>
              <a:t>LEI DA RESPONSABILIDADE FISCAL</a:t>
            </a:r>
            <a:endParaRPr lang="pt-BR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pt-BR" sz="4000" b="1" strike="noStrike" spc="-1">
                <a:solidFill>
                  <a:srgbClr val="1F497D"/>
                </a:solidFill>
                <a:latin typeface="Calibri"/>
              </a:rPr>
              <a:t>AVALIAÇÃO DAS METAS FISCAIS</a:t>
            </a:r>
            <a:endParaRPr lang="pt-BR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pt-BR" sz="4000" b="1" strike="noStrike" spc="-1">
                <a:solidFill>
                  <a:srgbClr val="1F497D"/>
                </a:solidFill>
                <a:latin typeface="Calibri"/>
              </a:rPr>
              <a:t>1º QUADRIMESTRE DE 2020</a:t>
            </a:r>
            <a:endParaRPr lang="pt-BR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endParaRPr lang="pt-BR" sz="40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404040"/>
                </a:solidFill>
                <a:latin typeface="Calibri"/>
              </a:rPr>
              <a:t>José Carlos Anziliero Amaral</a:t>
            </a:r>
            <a:endParaRPr lang="pt-BR" sz="20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300"/>
              </a:spcBef>
            </a:pPr>
            <a:r>
              <a:rPr lang="pt-BR" sz="1500" b="0" strike="noStrike" spc="-1">
                <a:solidFill>
                  <a:srgbClr val="404040"/>
                </a:solidFill>
                <a:latin typeface="Calibri"/>
              </a:rPr>
              <a:t>Prefeito Municipal</a:t>
            </a:r>
            <a:endParaRPr lang="pt-BR" sz="15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404040"/>
                </a:solidFill>
                <a:latin typeface="Calibri"/>
              </a:rPr>
              <a:t>Ilse Loreni Pediriva</a:t>
            </a:r>
            <a:endParaRPr lang="pt-BR" sz="20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360"/>
              </a:spcBef>
            </a:pPr>
            <a:r>
              <a:rPr lang="pt-BR" sz="1500" b="0" strike="noStrike" spc="-1">
                <a:solidFill>
                  <a:srgbClr val="404040"/>
                </a:solidFill>
                <a:latin typeface="Calibri"/>
              </a:rPr>
              <a:t>Secretária Municipal de Finanças</a:t>
            </a:r>
            <a:r>
              <a:rPr lang="pt-BR" sz="1800" b="0" strike="noStrike" spc="-1">
                <a:solidFill>
                  <a:srgbClr val="404040"/>
                </a:solidFill>
                <a:latin typeface="Calibri"/>
              </a:rPr>
              <a:t> </a:t>
            </a:r>
            <a:endParaRPr lang="pt-BR" sz="18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360"/>
              </a:spcBef>
            </a:pPr>
            <a:r>
              <a:rPr lang="pt-BR" sz="1800" b="1" strike="noStrike" spc="-1">
                <a:solidFill>
                  <a:srgbClr val="404040"/>
                </a:solidFill>
                <a:latin typeface="Calibri"/>
              </a:rPr>
              <a:t>Camila Freitas Sant’Ana</a:t>
            </a:r>
            <a:endParaRPr lang="pt-BR" sz="18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300"/>
              </a:spcBef>
            </a:pPr>
            <a:r>
              <a:rPr lang="pt-BR" sz="1500" b="0" strike="noStrike" spc="-1">
                <a:solidFill>
                  <a:srgbClr val="404040"/>
                </a:solidFill>
                <a:latin typeface="Calibri"/>
              </a:rPr>
              <a:t>Contadora</a:t>
            </a:r>
            <a:endParaRPr lang="pt-BR" sz="15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</a:pPr>
            <a:endParaRPr lang="pt-BR" sz="15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</a:pPr>
            <a:endParaRPr lang="pt-BR" sz="15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6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2695680" y="1829520"/>
            <a:ext cx="37476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Receita Primária</a:t>
            </a:r>
            <a:endParaRPr lang="pt-BR" sz="3600" b="0" strike="noStrike" spc="-1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2767680" y="3931560"/>
            <a:ext cx="36036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Despesa Primária</a:t>
            </a:r>
            <a:endParaRPr lang="pt-BR" sz="3600" b="0" strike="noStrike" spc="-1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2337840" y="4726800"/>
            <a:ext cx="446364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Excluem: Pagamento de juros e amortização da Dívida Pública  (Serviço da Dívida)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2733840" y="2493000"/>
            <a:ext cx="367164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Excluem:  Receitas financeiras (juros, rendimentos, etc...)</a:t>
            </a:r>
            <a:endParaRPr lang="pt-B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9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2051640" y="115920"/>
            <a:ext cx="693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graphicFrame>
        <p:nvGraphicFramePr>
          <p:cNvPr id="194" name="Table 3"/>
          <p:cNvGraphicFramePr/>
          <p:nvPr/>
        </p:nvGraphicFramePr>
        <p:xfrm>
          <a:off x="179640" y="1412640"/>
          <a:ext cx="8805240" cy="4297680"/>
        </p:xfrm>
        <a:graphic>
          <a:graphicData uri="http://schemas.openxmlformats.org/drawingml/2006/table">
            <a:tbl>
              <a:tblPr/>
              <a:tblGrid>
                <a:gridCol w="361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1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104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DADOS CONSOLIDADOS</a:t>
                      </a:r>
                      <a:endParaRPr lang="pt-BR" sz="12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4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Receitas Primárias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Previsão Atualizada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Receitas Realizadas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Até o 1º Quad. 2020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%Real/Prev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Receitas Primárias Correntes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76.700.947,05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24.739.284,92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32,25%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Receita Corrente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77.723.387,12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24.895.841,46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32,03%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 Impostos, Taxas e Contribuições de Melhoria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15.319.656,52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3.357.938,80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21,92%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 Contribuições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1.700.650,20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562.376,30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33,07%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 Receita Patrimonial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716.003,23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139.335,18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19,46%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-- Aplicações financeiras (-)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708.777,76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131.721,85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18,58%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-- Outras receitas patrimoniais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7.225,47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7.613,33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105,36%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 Transferências correntes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59.227.892,66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20.683.694,35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34,92%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- Demais Receitas Correntes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759.184,51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152.496,83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20,09%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Receitas Primárias de Capital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1.103.427,67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182.256,42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16,51%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RECEITA PRIMÁRIA TOTAL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77.749.369,66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24.778.167,50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31,49%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6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285840" y="1340640"/>
            <a:ext cx="8643240" cy="437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7" name="CustomShape 3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441000" y="1700640"/>
            <a:ext cx="8208360" cy="155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Receita Primária Total Prevista para o período era de</a:t>
            </a:r>
            <a:r>
              <a:t/>
            </a:r>
            <a:br/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77.749.369,66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sendo</a:t>
            </a:r>
            <a:r>
              <a:t/>
            </a:r>
            <a:br/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76.700.947,05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de Receitas Correntes e</a:t>
            </a:r>
            <a:endParaRPr lang="pt-B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1.048.422,61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de Receitas de Capital.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99" name="CustomShape 5"/>
          <p:cNvSpPr/>
          <p:nvPr/>
        </p:nvSpPr>
        <p:spPr>
          <a:xfrm>
            <a:off x="441000" y="3522240"/>
            <a:ext cx="8208360" cy="155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A receita primária realizada registrou</a:t>
            </a:r>
            <a:r>
              <a:t/>
            </a:r>
            <a:br/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24.739.284,92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para as Receitas Correntes e</a:t>
            </a:r>
            <a:r>
              <a:t/>
            </a:r>
            <a:br/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38.882,58 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para as Receitas de Capital, que resultou numa arrecadação total de R$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24.778.167,50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00" name="CustomShape 6"/>
          <p:cNvSpPr/>
          <p:nvPr/>
        </p:nvSpPr>
        <p:spPr>
          <a:xfrm>
            <a:off x="1480320" y="5157360"/>
            <a:ext cx="612936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Correspondendo a 32,02% da Previsão</a:t>
            </a:r>
            <a:endParaRPr lang="pt-B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4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DE TRANSFERÊNCIAS CORRENTES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9"/>
              </a:spcBef>
            </a:pP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03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04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R$ 6.742.417,23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05" name="CustomShape 5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33,23%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(R$ 20.292.285,60)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06" name="Gráfico 10"/>
          <p:cNvGraphicFramePr/>
          <p:nvPr/>
        </p:nvGraphicFramePr>
        <p:xfrm>
          <a:off x="357480" y="1889280"/>
          <a:ext cx="5774760" cy="3555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4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DE TRANSFERÊNCIAS CORRENTES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9"/>
              </a:spcBef>
            </a:pP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09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10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R$ 5.325.077,51 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11" name="CustomShape 5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33,43%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(R$ 15.925,946,52)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12" name="Gráfico 10"/>
          <p:cNvGraphicFramePr/>
          <p:nvPr/>
        </p:nvGraphicFramePr>
        <p:xfrm>
          <a:off x="351000" y="1891440"/>
          <a:ext cx="5781240" cy="369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14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4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DE TRANSFERÊNCIAS CORRENTES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9"/>
              </a:spcBef>
            </a:pP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15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16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R$ 2.420.474,00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17" name="CustomShape 5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62,20%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(R$ 3.907.367,96)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18" name="Gráfico 11"/>
          <p:cNvGraphicFramePr/>
          <p:nvPr/>
        </p:nvGraphicFramePr>
        <p:xfrm>
          <a:off x="351000" y="1954080"/>
          <a:ext cx="5781240" cy="36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CORRENTES PRÓPRIAS</a:t>
            </a: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21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22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R$ 870.474,69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23" name="CustomShape 5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12,72%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(R$ 6.420.416,94)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24" name="Gráfico 10"/>
          <p:cNvGraphicFramePr/>
          <p:nvPr/>
        </p:nvGraphicFramePr>
        <p:xfrm>
          <a:off x="351000" y="1989000"/>
          <a:ext cx="5781240" cy="359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CORRENTES PRÓPRIAS</a:t>
            </a: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27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28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R$ 992.018,44 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29" name="CustomShape 5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29,06%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(R$ 3.873.445,34)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30" name="Gráfico 11"/>
          <p:cNvGraphicFramePr/>
          <p:nvPr/>
        </p:nvGraphicFramePr>
        <p:xfrm>
          <a:off x="377640" y="2085120"/>
          <a:ext cx="5754240" cy="3575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CORRENTES PRÓPRIAS</a:t>
            </a: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33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34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R$ 206.732,84   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35" name="CustomShape 5"/>
          <p:cNvSpPr/>
          <p:nvPr/>
        </p:nvSpPr>
        <p:spPr>
          <a:xfrm>
            <a:off x="6132960" y="3150360"/>
            <a:ext cx="25916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CustomShape 6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16,90%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(R$ 1.223.022,00)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37" name="Gráfico 10"/>
          <p:cNvGraphicFramePr/>
          <p:nvPr/>
        </p:nvGraphicFramePr>
        <p:xfrm>
          <a:off x="351000" y="2101680"/>
          <a:ext cx="5636520" cy="348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351000" y="1484640"/>
            <a:ext cx="8228880" cy="79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COMPORTAMENTO DAS PRINCIPAIS RECEITAS CORRENTES PRÓPRIAS</a:t>
            </a:r>
            <a:endParaRPr lang="pt-BR" sz="2000" b="0" strike="noStrike" spc="-1">
              <a:latin typeface="Arial"/>
            </a:endParaRPr>
          </a:p>
          <a:p>
            <a:pPr marL="71280" indent="-107280" algn="ctr">
              <a:lnSpc>
                <a:spcPct val="100000"/>
              </a:lnSpc>
              <a:spcBef>
                <a:spcPts val="601"/>
              </a:spcBef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41" name="CustomShape 4"/>
          <p:cNvSpPr/>
          <p:nvPr/>
        </p:nvSpPr>
        <p:spPr>
          <a:xfrm>
            <a:off x="6132960" y="2133000"/>
            <a:ext cx="2591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Total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R$ 275.072,54    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42" name="CustomShape 5"/>
          <p:cNvSpPr/>
          <p:nvPr/>
        </p:nvSpPr>
        <p:spPr>
          <a:xfrm>
            <a:off x="6132960" y="3150360"/>
            <a:ext cx="25916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CustomShape 6"/>
          <p:cNvSpPr/>
          <p:nvPr/>
        </p:nvSpPr>
        <p:spPr>
          <a:xfrm>
            <a:off x="6132960" y="4244760"/>
            <a:ext cx="2591640" cy="66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14,49% do Previsto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(R$ 1.898.792,00)</a:t>
            </a:r>
            <a:endParaRPr lang="pt-BR" sz="1800" b="0" strike="noStrike" spc="-1">
              <a:latin typeface="Arial"/>
            </a:endParaRPr>
          </a:p>
        </p:txBody>
      </p:sp>
      <p:graphicFrame>
        <p:nvGraphicFramePr>
          <p:cNvPr id="244" name="Gráfico 11"/>
          <p:cNvGraphicFramePr/>
          <p:nvPr/>
        </p:nvGraphicFramePr>
        <p:xfrm>
          <a:off x="371160" y="2101680"/>
          <a:ext cx="5616360" cy="348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73C8B9E7-CA2E-443F-995A-FE2D404EE5A7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2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357120" y="1730160"/>
            <a:ext cx="8290440" cy="364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Nos termos do art. 48 da Lei de Responsabilidade Fiscal,  o qual dispõe  sobre  as  audiências  públicas,  estas  tem  por  objetivo:</a:t>
            </a: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possibilitar  a  participação  popular  na  definição  dos  planos  e  investimentos  públicos municipais;</a:t>
            </a: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informar  a  população  sobre  o  planejamento  municipal  e  a  execução  dos programas;</a:t>
            </a: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assegurar a participação popular na definição dos investimentos através de votação; e </a:t>
            </a: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demonstrar e avaliar o cumprimento das metas fiscais e físicas estabelecidas na Lei  de  Diretrizes  Orçamentárias  ­  LDO  e  na  Lei  Orçamentária  Anual  ­  LOA. </a:t>
            </a:r>
            <a:endParaRPr lang="pt-BR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42C13DDB-16BB-4745-9372-CD9F36EE2181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20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2627640" y="115920"/>
            <a:ext cx="6356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graphicFrame>
        <p:nvGraphicFramePr>
          <p:cNvPr id="247" name="Table 3"/>
          <p:cNvGraphicFramePr/>
          <p:nvPr/>
        </p:nvGraphicFramePr>
        <p:xfrm>
          <a:off x="179640" y="2061000"/>
          <a:ext cx="8784720" cy="2952000"/>
        </p:xfrm>
        <a:graphic>
          <a:graphicData uri="http://schemas.openxmlformats.org/drawingml/2006/table">
            <a:tbl>
              <a:tblPr/>
              <a:tblGrid>
                <a:gridCol w="182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8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8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74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4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DESPESAS PRIMÁRIAS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Dotação atualizada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Despesas empenhadas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Despesas liquidadas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Despesas pagas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Restos a pagar processados pagos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Restos a pagar não processados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2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Liquidados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Pagos 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Despesa Primária Total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78.748.824,44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25.270.645,05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16.956.237,68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15.523.138,16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1.619.358,85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1.134.362,69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1.024.668,49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Despesa Primária Corrente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61.823.797,00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23.253.928,32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16.273.236,27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14.980.999,07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1.425.200,76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348.614,50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348.566,90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Despesa Primária de Capital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8.328.417.11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2.016.716,73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683.001,41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542.139,09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194.158,09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785.748,19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676.101,59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1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  <a:endParaRPr lang="pt-BR" sz="1100" b="0" strike="noStrike" spc="-1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1.596.810,33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-   </a:t>
                      </a:r>
                      <a:endParaRPr lang="pt-BR" sz="1200" b="0" strike="noStrike" spc="-1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7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49" name="CustomShape 2"/>
          <p:cNvSpPr/>
          <p:nvPr/>
        </p:nvSpPr>
        <p:spPr>
          <a:xfrm>
            <a:off x="251640" y="2205000"/>
            <a:ext cx="8498160" cy="302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lang="pt-BR" sz="2400" b="0" strike="noStrike" spc="-1">
              <a:latin typeface="Arial"/>
            </a:endParaRPr>
          </a:p>
          <a:p>
            <a:pPr marL="71280" indent="-107280" algn="just">
              <a:lnSpc>
                <a:spcPct val="100000"/>
              </a:lnSpc>
              <a:spcBef>
                <a:spcPts val="601"/>
              </a:spcBef>
            </a:pPr>
            <a:endParaRPr lang="pt-BR" sz="2400" b="0" strike="noStrike" spc="-1">
              <a:latin typeface="Arial"/>
            </a:endParaRPr>
          </a:p>
          <a:p>
            <a:pPr marL="71280" indent="-107280" algn="just">
              <a:lnSpc>
                <a:spcPct val="100000"/>
              </a:lnSpc>
              <a:spcBef>
                <a:spcPts val="601"/>
              </a:spcBef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Indicador de solvência fiscal do setor público. </a:t>
            </a:r>
            <a:r>
              <a:rPr lang="pt-BR" sz="2400" b="0" i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Confronto de Receitas e Despesas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para verificação de compatibilidade, ou seja, </a:t>
            </a:r>
            <a:r>
              <a:rPr lang="pt-BR" sz="2400" b="0" i="1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se não gastou mais do que arrecadou no período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e se há equilíbrio no exercício. 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50" name="CustomShape 3"/>
          <p:cNvSpPr/>
          <p:nvPr/>
        </p:nvSpPr>
        <p:spPr>
          <a:xfrm>
            <a:off x="2051640" y="115920"/>
            <a:ext cx="693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8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52" name="CustomShape 2"/>
          <p:cNvSpPr/>
          <p:nvPr/>
        </p:nvSpPr>
        <p:spPr>
          <a:xfrm>
            <a:off x="323640" y="1485360"/>
            <a:ext cx="8280000" cy="41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pt-BR" sz="2600" b="1" strike="noStrike" spc="-1">
                <a:solidFill>
                  <a:srgbClr val="000000"/>
                </a:solidFill>
                <a:latin typeface="Calibri"/>
                <a:ea typeface="DejaVu Sans"/>
              </a:rPr>
              <a:t> RESULTADO PRIMÁRIO</a:t>
            </a:r>
            <a:endParaRPr lang="pt-BR" sz="2600" b="0" strike="noStrike" spc="-1">
              <a:latin typeface="Arial"/>
            </a:endParaRPr>
          </a:p>
          <a:p>
            <a:pPr marL="471600" indent="-107280" algn="just">
              <a:lnSpc>
                <a:spcPct val="100000"/>
              </a:lnSpc>
              <a:spcBef>
                <a:spcPts val="601"/>
              </a:spcBef>
            </a:pPr>
            <a:endParaRPr lang="pt-BR" sz="2600" b="0" strike="noStrike" spc="-1">
              <a:latin typeface="Arial"/>
            </a:endParaRPr>
          </a:p>
          <a:p>
            <a:pPr marL="471600" indent="-107280" algn="just">
              <a:lnSpc>
                <a:spcPct val="100000"/>
              </a:lnSpc>
              <a:spcBef>
                <a:spcPts val="601"/>
              </a:spcBef>
            </a:pP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Pode ser entendido como:</a:t>
            </a:r>
            <a:endParaRPr lang="pt-BR" sz="26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Uma reserva para pagamento de juros da dívida, e;</a:t>
            </a:r>
            <a:endParaRPr lang="pt-BR" sz="26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Quando o resultado é superior aos juros, serve para amortização da dívida, permitindo um aumento do resultado nominal. </a:t>
            </a:r>
            <a:endParaRPr lang="pt-BR" sz="2600" b="0" strike="noStrike" spc="-1"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1763640" y="903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graphicFrame>
        <p:nvGraphicFramePr>
          <p:cNvPr id="255" name="Table 2"/>
          <p:cNvGraphicFramePr/>
          <p:nvPr/>
        </p:nvGraphicFramePr>
        <p:xfrm>
          <a:off x="683640" y="1917000"/>
          <a:ext cx="7632360" cy="3635640"/>
        </p:xfrm>
        <a:graphic>
          <a:graphicData uri="http://schemas.openxmlformats.org/drawingml/2006/table">
            <a:tbl>
              <a:tblPr/>
              <a:tblGrid>
                <a:gridCol w="555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3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Receitas Primárias Totais (+)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24.778.167,50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Despesas pagas (-)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15.523.138,16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Restos a pagar processados pagos (-)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1.619.358,85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Restos a pagar não processados pagos (-)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1.024.668,49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Resultado Primário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6.611.002,00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≥ 0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6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graphicFrame>
        <p:nvGraphicFramePr>
          <p:cNvPr id="258" name="Table 2"/>
          <p:cNvGraphicFramePr/>
          <p:nvPr/>
        </p:nvGraphicFramePr>
        <p:xfrm>
          <a:off x="467640" y="1917000"/>
          <a:ext cx="7632360" cy="2701680"/>
        </p:xfrm>
        <a:graphic>
          <a:graphicData uri="http://schemas.openxmlformats.org/drawingml/2006/table">
            <a:tbl>
              <a:tblPr/>
              <a:tblGrid>
                <a:gridCol w="555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Resultado Primário (+)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6.611.002,00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Saldo exercício anterior (+)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4.092.183,70</a:t>
                      </a:r>
                      <a:endParaRPr lang="pt-BR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Resultado Primário Ajustado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10.703.185,70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≥ 0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9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11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327960" y="1700640"/>
            <a:ext cx="8424360" cy="365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Na confrontação  das Receitas Arrecadadas com as Despesas Pagas, apuraram-se valores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positivos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ou seja, enquanto as receitas do período registraram a cifra de </a:t>
            </a:r>
            <a:r>
              <a:t/>
            </a:r>
            <a:br/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R$ 24.778.167,47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as despesas contabilizaram  a  soma  de 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 16.956.237,68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 proporcionando  um 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superávit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de 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7.821.929,79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  <a:endParaRPr lang="pt-B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lang="pt-B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Os dados do Resultado Primário registraram até o quadrimestre o valor de </a:t>
            </a:r>
            <a:r>
              <a:t/>
            </a:r>
            <a:br/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 6.611.002,00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enquanto  que  a  previsão  da  LDO e de acordo com a programação financeira,   apontou  um  montante  de 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R$ 500.000,00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, ou seja, o valor apurado estaria 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R$ 6.111.002,00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acima 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da previsão.</a:t>
            </a:r>
            <a:endParaRPr lang="pt-B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Ainda, com relação à apuração do Resultado Primário, destaca-se  que as Receitas Financeiras do período, na importância de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Times New Roman"/>
              </a:rPr>
              <a:t>R$ 131.442,08 </a:t>
            </a: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e as Despesas Financeiras não registraram valores (conforme Anexo 6 da RREO).</a:t>
            </a:r>
            <a:endParaRPr lang="pt-B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17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302760" y="1484640"/>
            <a:ext cx="8228880" cy="410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RISCOS DA DÍVIDA = RESULTADO NOMINAL</a:t>
            </a:r>
            <a:endParaRPr lang="pt-BR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pt-BR" sz="24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79"/>
              </a:spcBef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	O resultado nominal equivale à variação total da dívida fiscal líquida no período, comparando-a do período anterior. </a:t>
            </a: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Demonstra se a dívida evoluiu ou diminuiu no período </a:t>
            </a: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e mede a necessidade de financiamento no Setor Público. </a:t>
            </a:r>
            <a:endParaRPr lang="pt-BR" sz="24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79"/>
              </a:spcBef>
            </a:pPr>
            <a:endParaRPr lang="pt-BR" sz="24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79"/>
              </a:spcBef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	Dívida Consolidada: São obrigações financeiras assumidas pelo Município, para amortização em </a:t>
            </a:r>
            <a:r>
              <a:rPr lang="pt-BR" sz="24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prazo maior que 12 meses.  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65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14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267" name="CustomShape 2"/>
          <p:cNvSpPr/>
          <p:nvPr/>
        </p:nvSpPr>
        <p:spPr>
          <a:xfrm>
            <a:off x="333360" y="1434960"/>
            <a:ext cx="832716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 RREO – RELATÓRIO RESUMIDO DA EXECUÇÃO ORÇAMENTÁRIA</a:t>
            </a:r>
            <a:endParaRPr lang="pt-BR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pt-BR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lang="pt-BR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lang="pt-BR" sz="2400" b="0" strike="noStrike" spc="-1">
              <a:latin typeface="Arial"/>
            </a:endParaRPr>
          </a:p>
          <a:p>
            <a:pPr marL="420840" indent="-4564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Aplicação em Educação </a:t>
            </a: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BR" sz="2800" b="0" strike="noStrike" spc="-1">
              <a:latin typeface="Arial"/>
            </a:endParaRPr>
          </a:p>
          <a:p>
            <a:pPr marL="420840" indent="-4564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Aplicação em Saúde</a:t>
            </a: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BR" sz="2800" b="0" strike="noStrike" spc="-1">
              <a:latin typeface="Arial"/>
            </a:endParaRPr>
          </a:p>
          <a:p>
            <a:pPr marL="420840" indent="-4564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Despesa de Pessoal</a:t>
            </a: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pt-BR" sz="2800" b="0" strike="noStrike" spc="-1">
              <a:latin typeface="Arial"/>
            </a:endParaRPr>
          </a:p>
        </p:txBody>
      </p:sp>
      <p:sp>
        <p:nvSpPr>
          <p:cNvPr id="268" name="CustomShape 3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6F42F612-DC4C-46F6-AAFD-F56F35A7D9BA}" type="slidenum">
              <a:rPr lang="pt-BR" sz="1100" b="0" strike="noStrike" spc="-1">
                <a:solidFill>
                  <a:srgbClr val="8B8B8B"/>
                </a:solidFill>
                <a:latin typeface="Calibri"/>
              </a:rPr>
              <a:t>28</a:t>
            </a:fld>
            <a:endParaRPr lang="pt-BR" sz="1100" b="0" strike="noStrike" spc="-1">
              <a:latin typeface="Arial"/>
            </a:endParaRPr>
          </a:p>
        </p:txBody>
      </p:sp>
      <p:sp>
        <p:nvSpPr>
          <p:cNvPr id="270" name="CustomShape 2"/>
          <p:cNvSpPr/>
          <p:nvPr/>
        </p:nvSpPr>
        <p:spPr>
          <a:xfrm>
            <a:off x="2267640" y="115920"/>
            <a:ext cx="6716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467640" y="2565000"/>
            <a:ext cx="820836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Os dispêndios  com educação representaram  </a:t>
            </a:r>
            <a:r>
              <a:rPr lang="pt-BR" sz="24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16,90%  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da  Receita  Resultante  de  Impostos. Devendo atingir no último quadrimestre de </a:t>
            </a:r>
            <a:r>
              <a:rPr lang="pt-BR" sz="2400" b="0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2020 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no mínimo 25%.</a:t>
            </a:r>
            <a:endParaRPr lang="pt-BR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200" b="1" strike="noStrike" spc="-1">
                <a:solidFill>
                  <a:srgbClr val="8B8B8B"/>
                </a:solidFill>
                <a:latin typeface="Calibri"/>
              </a:rPr>
              <a:t>16</a:t>
            </a:r>
            <a:endParaRPr lang="pt-BR" sz="1200" b="0" strike="noStrike" spc="-1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2714760" y="3571920"/>
            <a:ext cx="114228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rgbClr val="FFFFFF"/>
                </a:solidFill>
                <a:latin typeface="Calibri"/>
                <a:ea typeface="DejaVu Sans"/>
              </a:rPr>
              <a:t>1,75%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75" name="CustomShape 4"/>
          <p:cNvSpPr/>
          <p:nvPr/>
        </p:nvSpPr>
        <p:spPr>
          <a:xfrm>
            <a:off x="712440" y="2565000"/>
            <a:ext cx="771840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Nos índices  de  Saúde,  ficou  demonstrado  que  a  aplicação  foi  de  </a:t>
            </a:r>
            <a:r>
              <a:rPr lang="pt-BR" sz="24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11,81</a:t>
            </a:r>
            <a:r>
              <a:rPr lang="pt-BR" sz="24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%, 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até o último quadrimestre de </a:t>
            </a:r>
            <a:r>
              <a:rPr lang="pt-BR" sz="24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2020, 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 índice deverá ser de no mínimo 15%.</a:t>
            </a:r>
            <a:endParaRPr lang="pt-BR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FF779AE-9199-4391-8DDC-3F68EBE91D89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3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241200" y="1220040"/>
            <a:ext cx="8290440" cy="466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Conforme o disposto no § 4º do artigo 9º da Lei de Responsabilidade Fiscal:</a:t>
            </a:r>
            <a:endParaRPr lang="pt-BR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Metas fiscais devem ser avaliadas até o final dos meses  de  </a:t>
            </a: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maio</a:t>
            </a: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,  </a:t>
            </a: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setembro </a:t>
            </a: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 e </a:t>
            </a: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 fevereiro</a:t>
            </a:r>
            <a:endParaRPr lang="pt-BR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Poder  Executivo  demonstrará  e  avaliará  o cumprimento das metas fiscais de cada quadrimestre, em audiência pública na Comissão referida no § 1º do art. 166 da Constituição Federal, ou equivalente nas Casas Legislativas estaduais  e  municipais.</a:t>
            </a:r>
            <a:endParaRPr lang="pt-BR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lang="pt-BR" sz="20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Esta Audiência  Pública  destina-se  à demonstração e avaliação do cumprimento das </a:t>
            </a:r>
            <a:r>
              <a:rPr lang="pt-BR" sz="2000" b="1" strike="noStrike" spc="-1">
                <a:solidFill>
                  <a:srgbClr val="000000"/>
                </a:solidFill>
                <a:latin typeface="Calibri"/>
              </a:rPr>
              <a:t>metas fiscais do 1º quadrimestre de 2020</a:t>
            </a: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, por parte do Executivo Municipal. </a:t>
            </a:r>
            <a:endParaRPr lang="pt-BR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200" b="1" strike="noStrike" spc="-1">
                <a:solidFill>
                  <a:srgbClr val="8B8B8B"/>
                </a:solidFill>
                <a:latin typeface="Calibri"/>
              </a:rPr>
              <a:t>18</a:t>
            </a:r>
            <a:endParaRPr lang="pt-BR" sz="1200" b="0" strike="noStrike" spc="-1">
              <a:latin typeface="Arial"/>
            </a:endParaRPr>
          </a:p>
        </p:txBody>
      </p:sp>
      <p:sp>
        <p:nvSpPr>
          <p:cNvPr id="277" name="CustomShape 2"/>
          <p:cNvSpPr/>
          <p:nvPr/>
        </p:nvSpPr>
        <p:spPr>
          <a:xfrm>
            <a:off x="2555640" y="115920"/>
            <a:ext cx="64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78" name="CustomShape 3"/>
          <p:cNvSpPr/>
          <p:nvPr/>
        </p:nvSpPr>
        <p:spPr>
          <a:xfrm>
            <a:off x="712440" y="1989000"/>
            <a:ext cx="7718400" cy="3139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Situação com relação aos gastos de pessoal.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O Poder Executivo apresentou um dispêndio de </a:t>
            </a:r>
            <a:r>
              <a:rPr lang="pt-BR" sz="2000" b="1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46,38%</a:t>
            </a:r>
            <a:r>
              <a:rPr lang="pt-BR" sz="2000" b="0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da Receita  Corrente  Líquida  do  Município,  comprovando,  dessa  forma, </a:t>
            </a:r>
            <a:r>
              <a:rPr lang="pt-BR" sz="20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estar</a:t>
            </a: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 cumprindo  o  limite estabelecido no Artigo 20, inciso III, alínea 'a', da Lei de Responsabilidade Fiscal.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Os gastos de pessoal do Poder Legislativo foram de </a:t>
            </a:r>
            <a:r>
              <a:rPr lang="pt-BR" sz="2000" b="1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1,48%</a:t>
            </a:r>
            <a:r>
              <a:rPr lang="pt-BR" sz="2000" b="0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, </a:t>
            </a: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da Receita Corrente Líquida do Município, comprovando o </a:t>
            </a:r>
            <a:r>
              <a:rPr lang="pt-BR" sz="20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cumprimento</a:t>
            </a:r>
            <a:r>
              <a:rPr lang="pt-BR" sz="20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do limite estabelecido no Artigo 20, inciso III, alínea 'b', da LRF.</a:t>
            </a:r>
            <a:endParaRPr lang="pt-BR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1B18AF6-229D-41A0-BF18-A1E434CB36C8}" type="slidenum">
              <a:rPr lang="pt-BR" sz="1100" b="0" strike="noStrike" spc="-1">
                <a:solidFill>
                  <a:srgbClr val="8B8B8B"/>
                </a:solidFill>
                <a:latin typeface="Calibri"/>
              </a:rPr>
              <a:t>31</a:t>
            </a:fld>
            <a:endParaRPr lang="pt-BR" sz="1100" b="0" strike="noStrike" spc="-1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1332000" y="332640"/>
            <a:ext cx="7342920" cy="128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800" b="1" strike="noStrike" spc="-1">
                <a:solidFill>
                  <a:srgbClr val="F2F2F2"/>
                </a:solidFill>
                <a:latin typeface="Calibri"/>
                <a:ea typeface="DejaVu Sans"/>
              </a:rPr>
              <a:t>                      Avaliação 1º Quadrimestre 2020 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107640" y="2045880"/>
            <a:ext cx="8713080" cy="325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Fica demonstrado, assim, que foram </a:t>
            </a:r>
            <a:r>
              <a:rPr lang="pt-B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atingidas</a:t>
            </a:r>
            <a:r>
              <a:rPr lang="pt-BR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as metas fiscais estabelecidas, bem como o atendimento dos requisitos da Lei de Responsabilidade Fiscal, para o 1º Quadrimestre de 2020. </a:t>
            </a:r>
            <a:endParaRPr lang="pt-B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201CCEB7-64D2-4E69-99ED-F97483CA2045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32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283" name="CustomShape 2"/>
          <p:cNvSpPr/>
          <p:nvPr/>
        </p:nvSpPr>
        <p:spPr>
          <a:xfrm>
            <a:off x="27720" y="2857320"/>
            <a:ext cx="9143280" cy="8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800" b="1" i="1" strike="noStrike" spc="-1">
                <a:solidFill>
                  <a:srgbClr val="1F497D"/>
                </a:solidFill>
                <a:latin typeface="Calibri"/>
                <a:ea typeface="DejaVu Sans"/>
              </a:rPr>
              <a:t>Questionamentos?</a:t>
            </a:r>
            <a:endParaRPr lang="pt-BR" sz="2800" b="0" strike="noStrike" spc="-1">
              <a:latin typeface="Arial"/>
            </a:endParaRPr>
          </a:p>
        </p:txBody>
      </p:sp>
      <p:sp>
        <p:nvSpPr>
          <p:cNvPr id="284" name="CustomShape 3"/>
          <p:cNvSpPr/>
          <p:nvPr/>
        </p:nvSpPr>
        <p:spPr>
          <a:xfrm>
            <a:off x="3384720" y="5157360"/>
            <a:ext cx="55440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pt-BR" sz="1800" b="1" strike="noStrike" spc="-1">
                <a:solidFill>
                  <a:srgbClr val="1F497D"/>
                </a:solidFill>
                <a:latin typeface="Calibri"/>
                <a:ea typeface="DejaVu Sans"/>
              </a:rPr>
              <a:t>E-mail: </a:t>
            </a:r>
            <a:r>
              <a:rPr lang="pt-BR" sz="1800" b="1" u="sng" strike="noStrike" spc="-1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contabilidade.pmtp@gmail.com</a:t>
            </a:r>
            <a:endParaRPr lang="pt-BR" sz="1800" b="0" strike="noStrike" spc="-1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pt-BR" sz="1800" b="1" strike="noStrike" spc="-1">
                <a:solidFill>
                  <a:srgbClr val="1F497D"/>
                </a:solidFill>
                <a:latin typeface="Calibri"/>
                <a:ea typeface="DejaVu Sans"/>
              </a:rPr>
              <a:t>Contato: 55 3522-0415 ou 3522-0417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285" name="CustomShape 4"/>
          <p:cNvSpPr/>
          <p:nvPr/>
        </p:nvSpPr>
        <p:spPr>
          <a:xfrm>
            <a:off x="3060000" y="188640"/>
            <a:ext cx="5626080" cy="93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DEA059C1-BA7A-468D-949F-C9A6CFD97A0E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4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69" name="CustomShape 3"/>
          <p:cNvSpPr/>
          <p:nvPr/>
        </p:nvSpPr>
        <p:spPr>
          <a:xfrm>
            <a:off x="251640" y="1491480"/>
            <a:ext cx="8496360" cy="420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Apresentação: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Metas fiscais previstas na LDO e LOA;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Esclarecimentos dos objetivos das metas fiscais;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Receitas arrecadadas;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Despesas;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Resultado Primário;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Resultado Nominal;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Índice de Despesa em Educação;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Índice de Despesa em Saúde;</a:t>
            </a:r>
            <a:endParaRPr lang="pt-BR" sz="1800" b="0" strike="noStrike" spc="-1">
              <a:latin typeface="Arial"/>
            </a:endParaRPr>
          </a:p>
          <a:p>
            <a:pPr marL="343080" indent="-34236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Índice de Despesa em Pessoal.</a:t>
            </a:r>
            <a:endParaRPr lang="pt-B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266D947E-66AB-4DEA-953D-3DB07E461D4C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5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72" name="CustomShape 3"/>
          <p:cNvSpPr/>
          <p:nvPr/>
        </p:nvSpPr>
        <p:spPr>
          <a:xfrm>
            <a:off x="357120" y="2015640"/>
            <a:ext cx="8290440" cy="307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A Lei de Responsabilidade Fiscal disciplina a integração entra dívida consolidada, resultado primário, resultado nominal e metas fiscais.</a:t>
            </a: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Trata-se de um mecanismo de planejamento, acompanhamento e controle de todas as etapas relacionadas ao endividamento público.</a:t>
            </a:r>
            <a:endParaRPr lang="pt-B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7F27CB3-DE85-4F40-A41A-F46D2CF218F7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6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75" name="CustomShape 3"/>
          <p:cNvSpPr/>
          <p:nvPr/>
        </p:nvSpPr>
        <p:spPr>
          <a:xfrm>
            <a:off x="323640" y="1634400"/>
            <a:ext cx="8290440" cy="118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</a:rPr>
              <a:t>A LDO e LOA estabelecem as metas anuais, em valores correntes e constantes, relativas a:</a:t>
            </a:r>
            <a:endParaRPr lang="pt-BR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400" b="0" strike="noStrike" spc="-1">
              <a:latin typeface="Arial"/>
            </a:endParaRPr>
          </a:p>
        </p:txBody>
      </p:sp>
      <p:graphicFrame>
        <p:nvGraphicFramePr>
          <p:cNvPr id="176" name="Table 4"/>
          <p:cNvGraphicFramePr/>
          <p:nvPr/>
        </p:nvGraphicFramePr>
        <p:xfrm>
          <a:off x="719640" y="2997000"/>
          <a:ext cx="7704360" cy="2224800"/>
        </p:xfrm>
        <a:graphic>
          <a:graphicData uri="http://schemas.openxmlformats.org/drawingml/2006/table">
            <a:tbl>
              <a:tblPr/>
              <a:tblGrid>
                <a:gridCol w="5544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Descrição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Receitas Primárias (previsão)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77.749.369,66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Despesas Primárias (previsão)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71.748.824,24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Resultado Primário (meta)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≥ 0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Resultado Nominal (meta)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≥ 0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Montante da dívida pública (sem atualização monetária)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6.624.516,39</a:t>
                      </a:r>
                      <a:endParaRPr lang="pt-B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3898909F-289E-4AE7-98BD-C995AE256012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7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357120" y="1790280"/>
            <a:ext cx="8290440" cy="350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Caso haja risco ao cumprimento das metas de resultado primário ou nominal estabelecidas no Anexo de Metas Fiscais, deve-se:</a:t>
            </a:r>
            <a:endParaRPr lang="pt-BR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800" b="0" strike="noStrike" spc="-1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 Promover contenção das despesas públicas segundo os critérios definidos na LDO. Assim, havendo frustração de receitas deve-se efetuar bloqueio de dotação orçamentária.</a:t>
            </a:r>
            <a:endParaRPr lang="pt-B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E0FA852-6A3D-467F-BE32-EDB7F6C3C240}" type="slidenum">
              <a:rPr lang="pt-BR" sz="1200" b="1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pt-BR" sz="1200" b="0" strike="noStrike" spc="-1">
              <a:latin typeface="Arial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357120" y="2015640"/>
            <a:ext cx="8290440" cy="307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 Se a dívida consolidada ultrapassar o respectivo limite ao final de um quadrimestre, esta deverá ser a ele reconduzida até o término dos três quadrimestres subseqüentes, reduzindo o excedente em pelo menos 25% no primeiro. Enquanto perdurar o excesso de dívida deve-se promover, entre outras, a limitação de empenho.</a:t>
            </a:r>
            <a:endParaRPr lang="pt-B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pt-BR" sz="1100" b="0" strike="noStrike" spc="-1">
                <a:solidFill>
                  <a:srgbClr val="8B8B8B"/>
                </a:solidFill>
                <a:latin typeface="Calibri"/>
              </a:rPr>
              <a:t>6</a:t>
            </a:r>
            <a:endParaRPr lang="pt-BR" sz="1100" b="0" strike="noStrike" spc="-1">
              <a:latin typeface="Arial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285840" y="1340640"/>
            <a:ext cx="8643240" cy="437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pt-BR" sz="2600" b="1" strike="noStrike" spc="-1">
                <a:solidFill>
                  <a:srgbClr val="000000"/>
                </a:solidFill>
                <a:latin typeface="Calibri"/>
                <a:ea typeface="DejaVu Sans"/>
              </a:rPr>
              <a:t>TRANSPARÊNCIA NA GESTÃO FISCAL </a:t>
            </a:r>
            <a:endParaRPr lang="pt-BR" sz="26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</a:pPr>
            <a:endParaRPr lang="pt-BR" sz="2600" b="0" strike="noStrike" spc="-1">
              <a:latin typeface="Arial"/>
            </a:endParaRPr>
          </a:p>
          <a:p>
            <a:pPr marL="71280" indent="-107280" algn="just">
              <a:lnSpc>
                <a:spcPct val="100000"/>
              </a:lnSpc>
              <a:spcBef>
                <a:spcPts val="601"/>
              </a:spcBef>
            </a:pPr>
            <a:r>
              <a:rPr lang="pt-BR" sz="2600" b="1" strike="noStrike" spc="-1">
                <a:solidFill>
                  <a:srgbClr val="000000"/>
                </a:solidFill>
                <a:latin typeface="Calibri"/>
                <a:ea typeface="DejaVu Sans"/>
              </a:rPr>
              <a:t> Riscos Orçamentários: </a:t>
            </a: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Referem-se à possibilidade de  as receitas e despesas previstas não se realizarem durante a execução do Orçamento. Ex.: </a:t>
            </a:r>
            <a:r>
              <a:rPr lang="pt-BR" sz="2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Arrecadação de tributos a menor; Atividades econômicas; Taxa de  inflação e de câmbio</a:t>
            </a:r>
            <a:r>
              <a:rPr lang="pt-BR" sz="2600" b="1" strike="noStrike" spc="-1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lang="pt-BR" sz="2600" b="0" strike="noStrike" spc="-1">
              <a:latin typeface="Arial"/>
            </a:endParaRPr>
          </a:p>
          <a:p>
            <a:pPr marL="71280" indent="-107280" algn="just">
              <a:lnSpc>
                <a:spcPct val="100000"/>
              </a:lnSpc>
              <a:spcBef>
                <a:spcPts val="601"/>
              </a:spcBef>
            </a:pP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t-BR" sz="2600" b="0" strike="noStrike" spc="-1">
              <a:latin typeface="Arial"/>
            </a:endParaRPr>
          </a:p>
          <a:p>
            <a:pPr marL="71280" indent="-107280" algn="just">
              <a:lnSpc>
                <a:spcPct val="100000"/>
              </a:lnSpc>
              <a:spcBef>
                <a:spcPts val="601"/>
              </a:spcBef>
            </a:pPr>
            <a:r>
              <a:rPr lang="pt-BR" sz="2600" b="1" strike="noStrike" spc="-1">
                <a:solidFill>
                  <a:srgbClr val="000000"/>
                </a:solidFill>
                <a:latin typeface="Calibri"/>
                <a:ea typeface="DejaVu Sans"/>
              </a:rPr>
              <a:t>Riscos da Dívida:</a:t>
            </a:r>
            <a:r>
              <a:rPr lang="pt-BR" sz="2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Referem-se a possíveis ocorrências, </a:t>
            </a:r>
            <a:r>
              <a:rPr lang="pt-BR" sz="2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externas à administração, que em se efetivando resultarão em aumento do estoque da dívida pública (Ex. Precatórios). </a:t>
            </a:r>
            <a:endParaRPr lang="pt-BR" sz="2600" b="0" strike="noStrike" spc="-1">
              <a:latin typeface="Arial"/>
            </a:endParaRPr>
          </a:p>
        </p:txBody>
      </p:sp>
      <p:sp>
        <p:nvSpPr>
          <p:cNvPr id="185" name="CustomShape 3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r>
              <a:t/>
            </a:r>
            <a:br/>
            <a:r>
              <a:rPr lang="pt-BR" sz="2400" b="1" strike="noStrike" spc="-1">
                <a:solidFill>
                  <a:srgbClr val="F2F2F2"/>
                </a:solidFill>
                <a:latin typeface="Calibri"/>
                <a:ea typeface="DejaVu Sans"/>
              </a:rPr>
              <a:t>1º Quadrimestre 2020</a:t>
            </a:r>
            <a:endParaRPr lang="pt-B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4274</TotalTime>
  <Words>1876</Words>
  <Application>Microsoft Office PowerPoint</Application>
  <PresentationFormat>Apresentação na tela (4:3)</PresentationFormat>
  <Paragraphs>332</Paragraphs>
  <Slides>32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32</vt:i4>
      </vt:variant>
    </vt:vector>
  </HeadingPairs>
  <TitlesOfParts>
    <vt:vector size="42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PLANEJAMEMTO</dc:creator>
  <dc:description/>
  <cp:lastModifiedBy>Marlise</cp:lastModifiedBy>
  <cp:revision>245</cp:revision>
  <cp:lastPrinted>2019-02-14T13:11:04Z</cp:lastPrinted>
  <dcterms:created xsi:type="dcterms:W3CDTF">2017-09-28T13:49:21Z</dcterms:created>
  <dcterms:modified xsi:type="dcterms:W3CDTF">2020-05-21T13:56:03Z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40</vt:i4>
  </property>
</Properties>
</file>