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21.xml.rels" ContentType="application/vnd.openxmlformats-package.relationships+xml"/>
  <Override PartName="/ppt/notesSlides/_rels/notesSlide22.xml.rels" ContentType="application/vnd.openxmlformats-package.relationships+xml"/>
  <Override PartName="/ppt/notesSlides/_rels/notesSlide23.xml.rels" ContentType="application/vnd.openxmlformats-package.relationships+xml"/>
  <Override PartName="/ppt/notesSlides/_rels/notesSlide24.xml.rels" ContentType="application/vnd.openxmlformats-package.relationships+xml"/>
  <Override PartName="/ppt/notesSlides/_rels/notesSlide25.xml.rels" ContentType="application/vnd.openxmlformats-package.relationships+xml"/>
  <Override PartName="/ppt/notesSlides/_rels/notesSlide26.xml.rels" ContentType="application/vnd.openxmlformats-package.relationships+xml"/>
  <Override PartName="/ppt/notesSlides/_rels/notesSlide27.xml.rels" ContentType="application/vnd.openxmlformats-package.relationships+xml"/>
  <Override PartName="/ppt/notesSlides/_rels/notesSlide28.xml.rels" ContentType="application/vnd.openxmlformats-package.relationships+xml"/>
  <Override PartName="/ppt/notesSlides/_rels/notesSlide29.xml.rels" ContentType="application/vnd.openxmlformats-package.relationships+xml"/>
  <Override PartName="/ppt/notesSlides/_rels/notesSlide30.xml.rels" ContentType="application/vnd.openxmlformats-package.relationships+xml"/>
  <Override PartName="/ppt/notesSlides/_rels/notesSlide31.xml.rels" ContentType="application/vnd.openxmlformats-package.relationships+xml"/>
  <Override PartName="/ppt/notesSlides/_rels/notesSlide32.xml.rels" ContentType="application/vnd.openxmlformats-package.relationships+xml"/>
  <Override PartName="/ppt/notesSlides/_rels/notesSlide33.xml.rels" ContentType="application/vnd.openxmlformats-package.relationships+xml"/>
  <Override PartName="/ppt/notesSlides/_rels/notesSlide34.xml.rels" ContentType="application/vnd.openxmlformats-package.relationships+xml"/>
  <Override PartName="/ppt/media/image1.jpeg" ContentType="image/jpeg"/>
  <Override PartName="/ppt/media/image2.jpeg" ContentType="image/jpeg"/>
  <Override PartName="/ppt/media/image3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_rels/slide35.xml.rels" ContentType="application/vnd.openxmlformats-package.relationships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</p:sldIdLst>
  <p:sldSz cx="9144000" cy="6858000"/>
  <p:notesSz cx="6865937" cy="9998075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33" Type="http://schemas.openxmlformats.org/officeDocument/2006/relationships/slide" Target="slides/slide29.xml"/><Relationship Id="rId34" Type="http://schemas.openxmlformats.org/officeDocument/2006/relationships/slide" Target="slides/slide30.xml"/><Relationship Id="rId35" Type="http://schemas.openxmlformats.org/officeDocument/2006/relationships/slide" Target="slides/slide31.xml"/><Relationship Id="rId36" Type="http://schemas.openxmlformats.org/officeDocument/2006/relationships/slide" Target="slides/slide32.xml"/><Relationship Id="rId37" Type="http://schemas.openxmlformats.org/officeDocument/2006/relationships/slide" Target="slides/slide33.xml"/><Relationship Id="rId38" Type="http://schemas.openxmlformats.org/officeDocument/2006/relationships/slide" Target="slides/slide34.xml"/><Relationship Id="rId39" Type="http://schemas.openxmlformats.org/officeDocument/2006/relationships/slide" Target="slides/slide35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Clique para mover o slide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pt-BR" sz="2000" spc="-1" strike="noStrike">
                <a:latin typeface="Arial"/>
              </a:rPr>
              <a:t>Clique para editar o formato de notas</a:t>
            </a:r>
            <a:endParaRPr b="0" lang="pt-BR" sz="2000" spc="-1" strike="noStrike"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pt-BR" sz="1400" spc="-1" strike="noStrike">
                <a:latin typeface="Times New Roman"/>
              </a:rPr>
              <a:t>&lt;cabeçalho&gt;</a:t>
            </a:r>
            <a:endParaRPr b="0" lang="pt-BR" sz="1400" spc="-1" strike="noStrike">
              <a:latin typeface="Times New Roman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pt-BR" sz="1400" spc="-1" strike="noStrike">
                <a:latin typeface="Times New Roman"/>
              </a:rPr>
              <a:t>&lt;data/hora&gt;</a:t>
            </a:r>
            <a:endParaRPr b="0" lang="pt-BR" sz="1400" spc="-1" strike="noStrike">
              <a:latin typeface="Times New Roman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pt-BR" sz="1400" spc="-1" strike="noStrike">
                <a:latin typeface="Times New Roman"/>
              </a:rPr>
              <a:t>&lt;rodapé&gt;</a:t>
            </a:r>
            <a:endParaRPr b="0" lang="pt-BR" sz="1400" spc="-1" strike="noStrike">
              <a:latin typeface="Times New Roman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5827BD83-FF06-4B70-92A7-EEF88646A40F}" type="slidenum">
              <a:rPr b="0" lang="pt-BR" sz="1400" spc="-1" strike="noStrike">
                <a:latin typeface="Times New Roman"/>
              </a:rPr>
              <a:t>&lt;número&gt;</a:t>
            </a:fld>
            <a:endParaRPr b="0" lang="pt-B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3.xml.rels><?xml version="1.0" encoding="UTF-8"?>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
</Relationships>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
</Relationships>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
</Relationships>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
</Relationships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_rels/notesSlide29.xml.rels><?xml version="1.0" encoding="UTF-8"?>
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
</Relationships>
</file>

<file path=ppt/notesSlides/_rels/notesSlide30.xml.rels><?xml version="1.0" encoding="UTF-8"?>
<Relationships xmlns="http://schemas.openxmlformats.org/package/2006/relationships"><Relationship Id="rId1" Type="http://schemas.openxmlformats.org/officeDocument/2006/relationships/slide" Target="../slides/slide30.xml"/><Relationship Id="rId2" Type="http://schemas.openxmlformats.org/officeDocument/2006/relationships/notesMaster" Target="../notesMasters/notesMaster1.xml"/>
</Relationships>
</file>

<file path=ppt/notesSlides/_rels/notesSlide31.xml.rels><?xml version="1.0" encoding="UTF-8"?>
<Relationships xmlns="http://schemas.openxmlformats.org/package/2006/relationships"><Relationship Id="rId1" Type="http://schemas.openxmlformats.org/officeDocument/2006/relationships/slide" Target="../slides/slide31.xml"/><Relationship Id="rId2" Type="http://schemas.openxmlformats.org/officeDocument/2006/relationships/notesMaster" Target="../notesMasters/notesMaster1.xml"/>
</Relationships>
</file>

<file path=ppt/notesSlides/_rels/notesSlide32.xml.rels><?xml version="1.0" encoding="UTF-8"?>
<Relationships xmlns="http://schemas.openxmlformats.org/package/2006/relationships"><Relationship Id="rId1" Type="http://schemas.openxmlformats.org/officeDocument/2006/relationships/slide" Target="../slides/slide32.xml"/><Relationship Id="rId2" Type="http://schemas.openxmlformats.org/officeDocument/2006/relationships/notesMaster" Target="../notesMasters/notesMaster1.xml"/>
</Relationships>
</file>

<file path=ppt/notesSlides/_rels/notesSlide33.xml.rels><?xml version="1.0" encoding="UTF-8"?>
<Relationships xmlns="http://schemas.openxmlformats.org/package/2006/relationships"><Relationship Id="rId1" Type="http://schemas.openxmlformats.org/officeDocument/2006/relationships/slide" Target="../slides/slide33.xml"/><Relationship Id="rId2" Type="http://schemas.openxmlformats.org/officeDocument/2006/relationships/notesMaster" Target="../notesMasters/notesMaster1.xml"/>
</Relationships>
</file>

<file path=ppt/notesSlides/_rels/notesSlide34.xml.rels><?xml version="1.0" encoding="UTF-8"?>
<Relationships xmlns="http://schemas.openxmlformats.org/package/2006/relationships"><Relationship Id="rId1" Type="http://schemas.openxmlformats.org/officeDocument/2006/relationships/slide" Target="../slides/slide34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02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03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F67C52E5-A87A-478F-AE70-B40E541C5809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08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Autofit/>
          </a:bodyPr>
          <a:p>
            <a:pPr marL="216000" indent="-216000">
              <a:lnSpc>
                <a:spcPct val="100000"/>
              </a:lnSpc>
            </a:pPr>
            <a:r>
              <a:rPr b="0" lang="pt-BR" sz="2000" spc="-1" strike="noStrike">
                <a:latin typeface="Arial"/>
              </a:rPr>
              <a:t>Parte patronal da Prefeitura no RPPS é 16% + 27,1% = 43,10% (aproximadamente) – Empresário paga aproximadamente 20%.</a:t>
            </a:r>
            <a:endParaRPr b="0" lang="pt-BR" sz="20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r>
              <a:rPr b="0" lang="pt-BR" sz="2000" spc="-1" strike="noStrike">
                <a:latin typeface="Arial"/>
              </a:rPr>
              <a:t>Encargos especiais – Precatórios, sentenças judiciais de pequeno valor, contribuição patronal Unimed, custas processuais, honorários advocatícios, ressarcimentos de valores,  amortização passivo atuarial, PASEP.</a:t>
            </a:r>
            <a:endParaRPr b="0" lang="pt-BR" sz="2000" spc="-1" strike="noStrike">
              <a:latin typeface="Arial"/>
            </a:endParaRPr>
          </a:p>
        </p:txBody>
      </p:sp>
      <p:sp>
        <p:nvSpPr>
          <p:cNvPr id="309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B0F131D9-2523-4149-AD7F-FA2AA38B4B6E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11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12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40D2A97D-6B74-4134-8E3A-1B5CCED7B5D6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14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15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C1F2F00F-98A6-454A-9C01-A87870769763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17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18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D15B86E8-89EA-4DEB-A7D6-FEA70414CA3A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20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21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122BD6F0-5AB2-4E5D-BE1D-3359D2727944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23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24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39DEB84B-BBF6-469D-953B-F065415CA596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26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27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FCD0DDE5-01D1-4C54-A7F6-E05548753B02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29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30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D608342F-1B0F-4144-9381-C41127BCEC0F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32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33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7155B6BA-8726-445D-BCD8-83C5974E8D33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35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36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BBCA865D-1AE9-4F9B-A4DB-3877E63FB455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38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39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0984F0AE-3A1C-4F2A-800B-06A3B1CF84B0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41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42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BD5F2127-EF0D-45F5-9172-7FA51404324C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44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45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52003274-E38C-4B94-A256-4B72C6D93D73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47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48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A030D9C8-92A2-4359-8249-1582020FE2EC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50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51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87EF2047-53C5-44D0-AF7A-FB37BE99D1F3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53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54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65A922E1-06BE-466A-90DE-D5F43FBC61CA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56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57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1E04407B-EF38-4A5F-A47B-7DB2131DF229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59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60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8F784D0D-9ECA-49A3-BA42-4BF4F31E5F9F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62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63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FED4CD5C-3296-4562-94E7-5B135D7FF906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65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66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34B23F99-F15D-4C58-97D1-DAD1142496D9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68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69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865525AA-DB4C-496C-96C2-BA6A4ECC0515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71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72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521919CB-218D-4F10-BF53-3BC624EDC916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74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75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C73C48FF-E9B1-41D5-AB6A-CE24F467E848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77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rm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78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ADC91EA3-3872-4041-AB63-34C2BE82AB56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PlaceHolder 1"/>
          <p:cNvSpPr>
            <a:spLocks noGrp="1"/>
          </p:cNvSpPr>
          <p:nvPr>
            <p:ph type="sldImg"/>
          </p:nvPr>
        </p:nvSpPr>
        <p:spPr>
          <a:xfrm>
            <a:off x="1184400" y="1249200"/>
            <a:ext cx="4497120" cy="3374640"/>
          </a:xfrm>
          <a:prstGeom prst="rect">
            <a:avLst/>
          </a:prstGeom>
        </p:spPr>
      </p:sp>
      <p:sp>
        <p:nvSpPr>
          <p:cNvPr id="305" name="PlaceHolder 2"/>
          <p:cNvSpPr>
            <a:spLocks noGrp="1"/>
          </p:cNvSpPr>
          <p:nvPr>
            <p:ph type="body"/>
          </p:nvPr>
        </p:nvSpPr>
        <p:spPr>
          <a:xfrm>
            <a:off x="686520" y="4811400"/>
            <a:ext cx="5492520" cy="3936240"/>
          </a:xfrm>
          <a:prstGeom prst="rect">
            <a:avLst/>
          </a:prstGeom>
        </p:spPr>
        <p:txBody>
          <a:bodyPr lIns="96480" rIns="96480" tIns="48240" bIns="48240">
            <a:noAutofit/>
          </a:bodyPr>
          <a:p>
            <a:endParaRPr b="0" lang="pt-BR" sz="2000" spc="-1" strike="noStrike">
              <a:latin typeface="Arial"/>
            </a:endParaRPr>
          </a:p>
        </p:txBody>
      </p:sp>
      <p:sp>
        <p:nvSpPr>
          <p:cNvPr id="306" name="TextShape 3"/>
          <p:cNvSpPr txBox="1"/>
          <p:nvPr/>
        </p:nvSpPr>
        <p:spPr>
          <a:xfrm>
            <a:off x="3889080" y="9496440"/>
            <a:ext cx="2975040" cy="501120"/>
          </a:xfrm>
          <a:prstGeom prst="rect">
            <a:avLst/>
          </a:prstGeom>
          <a:noFill/>
          <a:ln w="0">
            <a:noFill/>
          </a:ln>
        </p:spPr>
        <p:txBody>
          <a:bodyPr lIns="96480" rIns="96480" tIns="48240" bIns="48240" anchor="b">
            <a:noAutofit/>
          </a:bodyPr>
          <a:p>
            <a:pPr algn="r">
              <a:lnSpc>
                <a:spcPct val="100000"/>
              </a:lnSpc>
            </a:pPr>
            <a:fld id="{CD9BC975-8FDD-4C36-A794-AC70D7212230}" type="slidenum">
              <a:rPr b="0" lang="pt-BR" sz="1300" spc="-1" strike="noStrike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 b="0" lang="pt-BR" sz="13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721320"/>
            <a:ext cx="822924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72132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72132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72132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72132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72132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060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060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060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060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3060000" y="188640"/>
            <a:ext cx="5626440" cy="4338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060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457200" y="372132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060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060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74240" y="372132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57200" y="3721320"/>
            <a:ext cx="822924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57200" y="3721320"/>
            <a:ext cx="822924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57200" y="372132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4674240" y="372132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457200" y="372132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 type="body"/>
          </p:nvPr>
        </p:nvSpPr>
        <p:spPr>
          <a:xfrm>
            <a:off x="3239640" y="372132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7"/>
          <p:cNvSpPr>
            <a:spLocks noGrp="1"/>
          </p:cNvSpPr>
          <p:nvPr>
            <p:ph type="body"/>
          </p:nvPr>
        </p:nvSpPr>
        <p:spPr>
          <a:xfrm>
            <a:off x="6022080" y="3721320"/>
            <a:ext cx="26496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060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060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060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060000" y="188640"/>
            <a:ext cx="5626440" cy="4338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060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72132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060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72132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721320"/>
            <a:ext cx="8229240" cy="1936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22160" y="3651120"/>
            <a:ext cx="7772040" cy="1361880"/>
          </a:xfrm>
          <a:prstGeom prst="rect">
            <a:avLst/>
          </a:prstGeom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1" lang="pt-BR" sz="4000" spc="-1" strike="noStrike" cap="all">
                <a:solidFill>
                  <a:srgbClr val="000000"/>
                </a:solidFill>
                <a:latin typeface="Calibri"/>
              </a:rPr>
              <a:t>Clique para editar o título mestre</a:t>
            </a:r>
            <a:endParaRPr b="0" lang="pt-BR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22160" y="2601360"/>
            <a:ext cx="7772040" cy="104940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pt-BR" sz="2000" spc="-1" strike="noStrike">
                <a:solidFill>
                  <a:srgbClr val="8b8b8b"/>
                </a:solidFill>
                <a:latin typeface="Calibri"/>
              </a:rPr>
              <a:t>Clique para editar o texto mestre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Clique para editar o título mestre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06080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Clique para editar o texto mestre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Segundo nível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Terceiro nível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Quarto nível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Quinto nível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fld id="{73CB10EC-4FD4-4AE8-86D2-5059FB89CE10}" type="datetime1">
              <a:rPr b="0" lang="pt-BR" sz="1800" spc="-1" strike="noStrike">
                <a:solidFill>
                  <a:srgbClr val="000000"/>
                </a:solidFill>
                <a:latin typeface="Calibri"/>
              </a:rPr>
              <a:t>18/11/2020</a:t>
            </a:fld>
            <a:endParaRPr b="0" lang="pt-BR" sz="1800" spc="-1" strike="noStrike"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sldNum"/>
          </p:nvPr>
        </p:nvSpPr>
        <p:spPr>
          <a:xfrm>
            <a:off x="8532360" y="6165360"/>
            <a:ext cx="431640" cy="4316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75A27929-5F41-4A5B-BDEA-61384DC89076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0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hyperlink" Target="http://www.trespassos-rs.com.br/" TargetMode="External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722160" y="365112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1" lang="pt-BR" sz="3600" spc="-1" strike="noStrike" cap="all">
                <a:solidFill>
                  <a:srgbClr val="000000"/>
                </a:solidFill>
                <a:latin typeface="Calibri"/>
              </a:rPr>
              <a:t>    </a:t>
            </a:r>
            <a:r>
              <a:rPr b="1" lang="pt-BR" sz="3600" spc="-1" strike="noStrike" cap="all">
                <a:solidFill>
                  <a:srgbClr val="000000"/>
                </a:solidFill>
                <a:latin typeface="Calibri"/>
              </a:rPr>
              <a:t>LEI ORÇAMENTÁRIA ANUAL 2021</a:t>
            </a:r>
            <a:br/>
            <a:r>
              <a:rPr b="1" lang="pt-BR" sz="3600" spc="-1" strike="noStrike" cap="all">
                <a:solidFill>
                  <a:srgbClr val="000000"/>
                </a:solidFill>
                <a:latin typeface="Calibri"/>
              </a:rPr>
              <a:t>     Município de Três Passos/RS</a:t>
            </a:r>
            <a:endParaRPr b="0" lang="pt-BR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722160" y="2601360"/>
            <a:ext cx="7772040" cy="10494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pt-BR" sz="2000" spc="-1" strike="noStrike">
                <a:solidFill>
                  <a:srgbClr val="8b8b8b"/>
                </a:solidFill>
                <a:latin typeface="Calibri"/>
              </a:rPr>
              <a:t>Secretaria Municipal de Planejamento/Secretaria Municipal de Finanças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CustomShape 3"/>
          <p:cNvSpPr/>
          <p:nvPr/>
        </p:nvSpPr>
        <p:spPr>
          <a:xfrm>
            <a:off x="3492000" y="5157360"/>
            <a:ext cx="5544360" cy="167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r">
              <a:lnSpc>
                <a:spcPct val="100000"/>
              </a:lnSpc>
            </a:pPr>
            <a:r>
              <a:rPr b="0" lang="pt-BR" sz="2800" spc="-1" strike="noStrike">
                <a:solidFill>
                  <a:srgbClr val="ffffff"/>
                </a:solidFill>
                <a:latin typeface="Calibri"/>
              </a:rPr>
              <a:t>José Carlos Bourscheid</a:t>
            </a:r>
            <a:endParaRPr b="0" lang="pt-BR" sz="28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b="0" lang="pt-BR" sz="2800" spc="-1" strike="noStrike">
                <a:solidFill>
                  <a:srgbClr val="ffffff"/>
                </a:solidFill>
                <a:latin typeface="Calibri"/>
              </a:rPr>
              <a:t>Ilse Loreni Pediriva</a:t>
            </a:r>
            <a:endParaRPr b="0" lang="pt-BR" sz="28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b="0" lang="pt-BR" sz="2800" spc="-1" strike="noStrike">
                <a:solidFill>
                  <a:srgbClr val="ffffff"/>
                </a:solidFill>
                <a:latin typeface="Calibri"/>
              </a:rPr>
              <a:t>Camila Freitas Sant’ana</a:t>
            </a:r>
            <a:endParaRPr b="0" lang="pt-BR" sz="28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b="0" lang="pt-BR" sz="2000" spc="-1" strike="noStrike">
                <a:solidFill>
                  <a:srgbClr val="ffffff"/>
                </a:solidFill>
                <a:latin typeface="Calibri"/>
              </a:rPr>
              <a:t>Outubro/2020</a:t>
            </a:r>
            <a:endParaRPr b="0" lang="pt-BR" sz="2000" spc="-1" strike="noStrike">
              <a:latin typeface="Arial"/>
            </a:endParaRPr>
          </a:p>
        </p:txBody>
      </p:sp>
      <p:sp>
        <p:nvSpPr>
          <p:cNvPr id="88" name="CustomShape 4"/>
          <p:cNvSpPr/>
          <p:nvPr/>
        </p:nvSpPr>
        <p:spPr>
          <a:xfrm>
            <a:off x="179640" y="5301360"/>
            <a:ext cx="2376000" cy="143964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Secretaria Municipal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3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7270F581-DA8A-41A1-AD6D-562C6B3AE0C4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154" name="Table 3"/>
          <p:cNvGraphicFramePr/>
          <p:nvPr/>
        </p:nvGraphicFramePr>
        <p:xfrm>
          <a:off x="395640" y="1340640"/>
          <a:ext cx="8290800" cy="4464000"/>
        </p:xfrm>
        <a:graphic>
          <a:graphicData uri="http://schemas.openxmlformats.org/drawingml/2006/table">
            <a:tbl>
              <a:tblPr/>
              <a:tblGrid>
                <a:gridCol w="5128200"/>
                <a:gridCol w="1674360"/>
                <a:gridCol w="1488240"/>
              </a:tblGrid>
              <a:tr h="246600"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Câmara Municipal de Três Passos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2.323.000,00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2,45%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46600"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INSTITUTO DE PREVIDÊNCIA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16.000.000,00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16,88%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46600"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ENCARGOS ESPECIAIS E RESERVA DE CONTINGÊNCIA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8.098.248,93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8,54%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46600"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GABINETE DO PREFEITO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781.540,00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0,82%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46600"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PROCURADORIA GERAL DO MUNICÍPIO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491.800,00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0,52%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46600"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ADMINISTRAÇÃO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3.885.790,00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4,10%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46600"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AGRICULTURA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2.652.526,48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2,80%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46600"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ASSISTÊNCIA SOCIAL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2.228.360,99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2,35%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46600"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EDUCAÇÃO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25.511.334,94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26,91%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46600"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FINANÇAS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1.726.828,99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1,82%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46600"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INDÚSTRIA, COMÉRCIO E SERV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661.100,00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0,70%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46600"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OBRAS E VIAÇÃO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8.421.796,42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8,88%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46600"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PLANEJAMENTO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200.350,00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0,21%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46600"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SAÚDE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15.882.066,04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16,75%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46600"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TRANSPORTES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4.390.934,05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4,63%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46600"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DO MEIO AMBIENTE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1.400.430,32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1,48%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46600"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UNIDADE CENTRAL DO CONTROLE INTERNO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151.450,00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0,16%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71800"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geral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noFill/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94.807.557,16</a:t>
                      </a:r>
                      <a:endParaRPr b="0" lang="pt-BR" sz="13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noFill/>
                  </a:tcPr>
                </a:tc>
                <a:tc>
                  <a:txBody>
                    <a:bodyPr lIns="7560" rIns="7560" tIns="75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5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              </a:t>
                      </a:r>
                      <a:r>
                        <a:rPr b="0" lang="pt-BR" sz="1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100,00%</a:t>
                      </a:r>
                      <a:endParaRPr b="0" lang="pt-BR" sz="1000" spc="-1" strike="noStrike">
                        <a:latin typeface="Arial"/>
                      </a:endParaRPr>
                    </a:p>
                  </a:txBody>
                  <a:tcPr marL="7560" marR="756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5" name="CustomShape 4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Secretaria Municipal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7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F534BE8B-47BC-418D-A6D1-01703D7C3106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158" name="Table 3"/>
          <p:cNvGraphicFramePr/>
          <p:nvPr/>
        </p:nvGraphicFramePr>
        <p:xfrm>
          <a:off x="755640" y="1484640"/>
          <a:ext cx="7632360" cy="4089960"/>
        </p:xfrm>
        <a:graphic>
          <a:graphicData uri="http://schemas.openxmlformats.org/drawingml/2006/table">
            <a:tbl>
              <a:tblPr/>
              <a:tblGrid>
                <a:gridCol w="4535280"/>
                <a:gridCol w="1800720"/>
                <a:gridCol w="1296360"/>
              </a:tblGrid>
              <a:tr h="258480">
                <a:tc>
                  <a:txBody>
                    <a:bodyPr lIns="7920" rIns="7920" tIns="792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ENCARGOS ESPECIAIS E RESERVA DE CONTINGÊNCIA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8.098.248,93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10,59%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58480">
                <a:tc>
                  <a:txBody>
                    <a:bodyPr lIns="7920" rIns="7920" tIns="792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GABINETE DO PREFEITO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781.540,00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1,02%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58480">
                <a:tc>
                  <a:txBody>
                    <a:bodyPr lIns="7920" rIns="7920" tIns="792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PROCURADORIA GERAL DO MUNICÍPIO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491.800,00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0,64%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58480">
                <a:tc>
                  <a:txBody>
                    <a:bodyPr lIns="7920" rIns="7920" tIns="792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ADMINISTRAÇÃO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3.885.790,00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5,08%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58480">
                <a:tc>
                  <a:txBody>
                    <a:bodyPr lIns="7920" rIns="7920" tIns="792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AGRICULTURA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2.652.526,48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3,47%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58480">
                <a:tc>
                  <a:txBody>
                    <a:bodyPr lIns="7920" rIns="7920" tIns="792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ASSISTÊNCIA SOCIAL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2.228.360,99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2,91%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58480">
                <a:tc>
                  <a:txBody>
                    <a:bodyPr lIns="7920" rIns="7920" tIns="792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EDUCAÇÃO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25.511.334,94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33,36%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58480">
                <a:tc>
                  <a:txBody>
                    <a:bodyPr lIns="7920" rIns="7920" tIns="792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FINANÇAS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1.726.828,99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2,26%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186840">
                <a:tc>
                  <a:txBody>
                    <a:bodyPr lIns="7920" rIns="7920" tIns="792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INDÚSTRIA, COMÉRCIO E SERV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661.100,00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0,86%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58480">
                <a:tc>
                  <a:txBody>
                    <a:bodyPr lIns="7920" rIns="7920" tIns="792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OBRAS E VIAÇÃO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8.421.796,42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11,01%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58480">
                <a:tc>
                  <a:txBody>
                    <a:bodyPr lIns="7920" rIns="7920" tIns="792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PLANEJAMENTO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200.350,00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0,26%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58480">
                <a:tc>
                  <a:txBody>
                    <a:bodyPr lIns="7920" rIns="7920" tIns="792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SAÚDE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15.882.066,04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20,77%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58480">
                <a:tc>
                  <a:txBody>
                    <a:bodyPr lIns="7920" rIns="7920" tIns="792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TRANSPORTES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4.390.934,05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5,74%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58480">
                <a:tc>
                  <a:txBody>
                    <a:bodyPr lIns="7920" rIns="7920" tIns="792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DO MEIO AMBIENTE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1.400.430,32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8eb4e3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1,83%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58480">
                <a:tc>
                  <a:txBody>
                    <a:bodyPr lIns="7920" rIns="7920" tIns="792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UNIDADE CENTRAL DO CONTROLE INTERNO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151.450,00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0,20%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284400">
                <a:tc>
                  <a:txBody>
                    <a:bodyPr lIns="7920" rIns="7920" tIns="792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geral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noFill/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76.484.557,16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noFill/>
                  </a:tcPr>
                </a:tc>
                <a:tc>
                  <a:txBody>
                    <a:bodyPr lIns="7920" rIns="7920" tIns="792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          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7920" marR="7920">
                    <a:lnL w="12240">
                      <a:solidFill>
                        <a:srgbClr val="4f81bd"/>
                      </a:solidFill>
                    </a:lnL>
                    <a:lnR w="12240">
                      <a:solidFill>
                        <a:srgbClr val="4f81bd"/>
                      </a:solidFill>
                    </a:lnR>
                    <a:lnT w="12240">
                      <a:solidFill>
                        <a:srgbClr val="4f81bd"/>
                      </a:solidFill>
                    </a:lnT>
                    <a:lnB w="12240">
                      <a:solidFill>
                        <a:srgbClr val="4f81bd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9" name="CustomShape 4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1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89D2049F-5359-4218-A153-E6E8075EE848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162" name="Table 3"/>
          <p:cNvGraphicFramePr/>
          <p:nvPr/>
        </p:nvGraphicFramePr>
        <p:xfrm>
          <a:off x="323640" y="1412640"/>
          <a:ext cx="8568720" cy="215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432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GABINETE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  <a:tr h="432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0200 - PROGRAMA DE GESTÃO, MANUTENÇÃO  E SERVIÇOS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781.540,00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32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do Gabinete do Prefeito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722.050,00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32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2022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Gabinete do Prefeito, Ass. Comunicação e Ouvidoria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59.490,00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32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geral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781.540,00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sp>
        <p:nvSpPr>
          <p:cNvPr id="163" name="CustomShape 4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5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44CF3D37-5AE7-429D-B83F-3AB6E23D0AA3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166" name="Table 3"/>
          <p:cNvGraphicFramePr/>
          <p:nvPr/>
        </p:nvGraphicFramePr>
        <p:xfrm>
          <a:off x="323640" y="1412640"/>
          <a:ext cx="8568720" cy="431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432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ADMINISTRAÇÃO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  <a:tr h="432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0300 - PROGRAMA DE GESTÃO, MANUTENÇÃO  E SERVIÇOS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3.885.790,00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32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1030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Revitalização do Pátio e Prédio Administrativo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500.000,00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32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2031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da Secretaria de Administração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1.763.900,00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32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2032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 Secretaria de Administração, Assessorias, Divisões e Setores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1.169.690,00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32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2033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Prédio Administrativo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222.200,00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32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2034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Serviços de Publicidade, Propaganda, Comunicação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220.000,00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32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0301 - PROGRAMA QUALIFICA TRÊS PASSOS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10.000,000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32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2035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Programa Qualifica Três Passos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32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geral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3.885.790,00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sp>
        <p:nvSpPr>
          <p:cNvPr id="167" name="CustomShape 4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9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B97F54C4-2088-48AF-9003-88A34B8F87E8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170" name="Table 3"/>
          <p:cNvGraphicFramePr/>
          <p:nvPr/>
        </p:nvGraphicFramePr>
        <p:xfrm>
          <a:off x="323640" y="1412640"/>
          <a:ext cx="8568720" cy="215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432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PLANEJAMENTO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  <a:tr h="432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0400 - PROGRAMA DE GESTÃO, MANUTENÇÃO  E SERVIÇOS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200.350,00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32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2041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da Secretaria Municipal de Planejamento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175.100,00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32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2042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 Secretaria de Planejamento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25.250,00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32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geral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200.350,00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sp>
        <p:nvSpPr>
          <p:cNvPr id="171" name="CustomShape 4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3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96E1434D-00DF-4A25-B69C-31B9B857BE1D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174" name="Table 3"/>
          <p:cNvGraphicFramePr/>
          <p:nvPr/>
        </p:nvGraphicFramePr>
        <p:xfrm>
          <a:off x="251640" y="1484640"/>
          <a:ext cx="8568720" cy="395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96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FINANÇAS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  <a:tr h="396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0500 - PROGRAMA DE GESTÃO, MANUTENÇÃO  E SERVIÇOS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843.740,00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96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2051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da Gestão Fazendária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689.500,00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96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2052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 Secretaria de Finanças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154.240,00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96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0501 – PROGRAMA GESTÃO TRIBUTÁRIA EFICIENTE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622.850,00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96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2053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Programa Gestão Tributária Eficiente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211.850,00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96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2054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da Gestão Tributária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411.000,00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96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0601 – FUMREBOM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260.238,99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96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2066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FUMREBOM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260.238,99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96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geral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1.726.828,99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sp>
        <p:nvSpPr>
          <p:cNvPr id="175" name="CustomShape 4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7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49715E5A-A65C-4E6B-8CF6-7C284728254E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178" name="Table 3"/>
          <p:cNvGraphicFramePr/>
          <p:nvPr/>
        </p:nvGraphicFramePr>
        <p:xfrm>
          <a:off x="251640" y="1772640"/>
          <a:ext cx="8568720" cy="3563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2004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0600 - PROGRAMA DE GESTÃO, MANUTENÇÃO  E SERVIÇOS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2.891.400,00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00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2061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da Secretaria de Obras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2.625.000,00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00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2062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 Secretaria de Obras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266.640,00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004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0601 – MELHORAMENTO DE INFRAESTRUTURA E SERVIÇOS URBANOS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5.476.092,62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00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1060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Obras de Infraestrutura Urbana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2.069.777,37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00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2063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de Vias Urbanas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475.050,99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00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2064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Serviços Urbanos, Fiscalização e Manutenção de Máquinas e Equipamentos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2.931.264,26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004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0602 – PROGRAMA PRÓ-BAIRROS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00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2065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Programa Pró-Bairros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004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1307 – PROGRAMA DE HABITAÇÃO DE INTERESSE SOCIAL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49.563,80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612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1139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Habitação de Interesse Social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49.563,80</a:t>
                      </a:r>
                      <a:endParaRPr b="0" lang="pt-BR" sz="1400" spc="-1" strike="noStrike">
                        <a:latin typeface="Arial"/>
                      </a:endParaRPr>
                    </a:p>
                    <a:p>
                      <a:pPr algn="r">
                        <a:lnSpc>
                          <a:spcPct val="100000"/>
                        </a:lnSpc>
                      </a:pP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79" name="Table 4"/>
          <p:cNvGraphicFramePr/>
          <p:nvPr/>
        </p:nvGraphicFramePr>
        <p:xfrm>
          <a:off x="251640" y="1340640"/>
          <a:ext cx="8568720" cy="323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3236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OBRAS E VIAÇÃO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0" name="Table 5"/>
          <p:cNvGraphicFramePr/>
          <p:nvPr/>
        </p:nvGraphicFramePr>
        <p:xfrm>
          <a:off x="251640" y="5420160"/>
          <a:ext cx="8568720" cy="323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3236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geral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8.421.796,42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sp>
        <p:nvSpPr>
          <p:cNvPr id="181" name="CustomShape 6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3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F2E00B38-A0F1-47C1-B1EC-439E40FFED20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184" name="Table 3"/>
          <p:cNvGraphicFramePr/>
          <p:nvPr/>
        </p:nvGraphicFramePr>
        <p:xfrm>
          <a:off x="251640" y="1556640"/>
          <a:ext cx="8568720" cy="359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TRANSPORTES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5" name="Table 4"/>
          <p:cNvGraphicFramePr/>
          <p:nvPr/>
        </p:nvGraphicFramePr>
        <p:xfrm>
          <a:off x="251640" y="3789000"/>
          <a:ext cx="8568720" cy="71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0701 – PROGRAMA PRÓ-INTERIOR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1.911.744,05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2074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Programa Pró-Interior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1.911.744,05</a:t>
                      </a:r>
                      <a:endParaRPr b="0" lang="pt-BR" sz="1400" spc="-1" strike="noStrike">
                        <a:latin typeface="Arial"/>
                      </a:endParaRPr>
                    </a:p>
                    <a:p>
                      <a:pPr algn="r">
                        <a:lnSpc>
                          <a:spcPct val="100000"/>
                        </a:lnSpc>
                      </a:pP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86" name="Table 5"/>
          <p:cNvGraphicFramePr/>
          <p:nvPr/>
        </p:nvGraphicFramePr>
        <p:xfrm>
          <a:off x="251640" y="2133000"/>
          <a:ext cx="8568720" cy="1223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1968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0700 - PROGRAMA DE GESTÃO, MANUTENÇÃO  E SERVIÇOS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2.479.190,00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4960">
                <a:tc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1968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2071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da Secretaria de Tranportes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1.759.000,00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1932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2072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 Secretaria de Transportes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720.190,00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87" name="Table 6"/>
          <p:cNvGraphicFramePr/>
          <p:nvPr/>
        </p:nvGraphicFramePr>
        <p:xfrm>
          <a:off x="251640" y="4725000"/>
          <a:ext cx="8568720" cy="323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3236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geral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4.390.934,05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sp>
        <p:nvSpPr>
          <p:cNvPr id="188" name="CustomShape 7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0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51060B52-1E85-4672-9E42-B841587CE128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191" name="Table 3"/>
          <p:cNvGraphicFramePr/>
          <p:nvPr/>
        </p:nvGraphicFramePr>
        <p:xfrm>
          <a:off x="251640" y="1989000"/>
          <a:ext cx="8568720" cy="215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0800 - PROGRAMA DE GESTÃO, MANUTENÇÃO  E SERVIÇOS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1.033.300,00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2891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da Smec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106.800,00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2892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da Smec – MDE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709.500,00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2893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 Secretaria Municipal de Educação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101.000,00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2894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dos Veículos da Smec - MDE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106.000,00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2895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Capacitação e Treinamento Servidores SMEC e Conselho de Educação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92" name="Table 4"/>
          <p:cNvGraphicFramePr/>
          <p:nvPr/>
        </p:nvGraphicFramePr>
        <p:xfrm>
          <a:off x="251640" y="1485000"/>
          <a:ext cx="8568720" cy="359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EDUCAÇÃO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sp>
        <p:nvSpPr>
          <p:cNvPr id="193" name="CustomShape 5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5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7595CF50-0929-4B44-9AFE-FC5DC05F018E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196" name="Table 3"/>
          <p:cNvGraphicFramePr/>
          <p:nvPr/>
        </p:nvGraphicFramePr>
        <p:xfrm>
          <a:off x="251640" y="1917360"/>
          <a:ext cx="8568720" cy="3887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24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0801 – PROGRAMA FORTALECENDO RELAÇÕES, GERANDO NOVOS SABERES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22.960.862,37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4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1811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Adquirir/Ampliar/Construir/Equipar Escolas de Ensino Fundamental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233.114,19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4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1821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Ampliar/Construir/Equipar Escolas de Educação Infantil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168.003,41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4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2811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– Professores Fundeb 60%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7.310.000,00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4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2812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– Auxiliares do Ensino Fundamental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1.505.000,00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4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2813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do Transporte Escolar – Ens. Fund.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511.000,00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4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2814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AEE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133.000,00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4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2815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das Escolas Municipais de Ensino Fundamental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1.026.068,96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4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2816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Transporte Escolar Ensino Fundamental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1.565.000,00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4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2817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Merenda Escolar Ensino Fundamental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279.169,15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4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2819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Capacitação e Treinamento Prof. Ensino Fundamental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35.000,00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3640">
                <a:tc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.....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97" name="Table 4"/>
          <p:cNvGraphicFramePr/>
          <p:nvPr/>
        </p:nvGraphicFramePr>
        <p:xfrm>
          <a:off x="251640" y="1412640"/>
          <a:ext cx="8568720" cy="323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3236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EDUCAÇÃO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sp>
        <p:nvSpPr>
          <p:cNvPr id="198" name="CustomShape 5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A6507F12-B8EC-40FE-B73A-A7E188F87F95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91" name="TextShape 3"/>
          <p:cNvSpPr txBox="1"/>
          <p:nvPr/>
        </p:nvSpPr>
        <p:spPr>
          <a:xfrm>
            <a:off x="457200" y="1600200"/>
            <a:ext cx="8229240" cy="40608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Amparo Legal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Constituição Federal (Art. 165)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Lei de Responsabilidade Fiscal (Art. 5º)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Lei Orgânica Municipal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marL="1143000" indent="-228240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CustomShape 4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0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523BB871-1A71-482B-935F-AD68FA5C966C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201" name="Table 3"/>
          <p:cNvGraphicFramePr/>
          <p:nvPr/>
        </p:nvGraphicFramePr>
        <p:xfrm>
          <a:off x="251640" y="1556640"/>
          <a:ext cx="8568720" cy="3455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288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......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8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2821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Ed. Infantil – Professores Creche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3.228.000,00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8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2822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Ed. Infantil – Professores Pré-Escola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2.190.000,00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8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2823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– Auxiliares Escolas Ed. Infantil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2.388.000,00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8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2824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das Escolas de Educação Infantil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1.198.000,00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8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2825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das Atividades de Alunos da Pré-Escola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125.000,00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8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2826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Transporte Escolar Pré-Escola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185.421,30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8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2827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Merenda Escolar Creches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332.208,00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8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2828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Merenda Escolar Pré-Escola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190.878,00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8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2829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Capacitação e Treinamento Prof. Creche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18.000,00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8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2830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Capacitação e Treinamento Prof. Pré-Escola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18.000,00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76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2881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das Atividades de Educação Especial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322.000,00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2" name="CustomShape 4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4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12E85AC3-741C-4022-B354-242E5C1644D2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205" name="Table 3"/>
          <p:cNvGraphicFramePr/>
          <p:nvPr/>
        </p:nvGraphicFramePr>
        <p:xfrm>
          <a:off x="251640" y="1989000"/>
          <a:ext cx="8568720" cy="179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0802 – PROGRAMA FORTALECENDO RELAÇÕES, AMPLIANDO SABERES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707.171,93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2831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Transporte Escolar Ensino Médio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285.763,93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2832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Merenda Escolar Ensino Médio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6.408,00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2841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– Ensino Superior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165.000,00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2842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das Atividades do Ensino Superior e Polo UAB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250.000,00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06" name="Table 4"/>
          <p:cNvGraphicFramePr/>
          <p:nvPr/>
        </p:nvGraphicFramePr>
        <p:xfrm>
          <a:off x="251640" y="1485000"/>
          <a:ext cx="8568720" cy="323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3236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EDUCAÇÃO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7" name="Table 5"/>
          <p:cNvGraphicFramePr/>
          <p:nvPr/>
        </p:nvGraphicFramePr>
        <p:xfrm>
          <a:off x="251640" y="3861360"/>
          <a:ext cx="8568720" cy="179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0803 – PROGRAMA DE PROMOÇÃO CULTURAL E TURÍSTICA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360.000,00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2871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da Cultura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144.500,00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2872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das Atividades de Arte e Cultura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73.500,00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2873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do Turismo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19.000,00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2874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das Atividades do Turismo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123.000,00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8" name="CustomShape 6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0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CEFC6021-0F4C-4AC5-8979-B91FC13B8D1D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211" name="Table 3"/>
          <p:cNvGraphicFramePr/>
          <p:nvPr/>
        </p:nvGraphicFramePr>
        <p:xfrm>
          <a:off x="251640" y="2133000"/>
          <a:ext cx="8568720" cy="143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0804 – PROGRAMA EU, VOCÊ, TRÊS PASSOS DESPORTIVO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450.000,00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1861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Construir/Equipar/Ampliar/Reformar Centro Esportivo Municipal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110.000,00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2861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do Desporto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114.000,00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2862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das Atividades do Desporto e Ginásio Municipal de Esportes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226.000,00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12" name="Table 4"/>
          <p:cNvGraphicFramePr/>
          <p:nvPr/>
        </p:nvGraphicFramePr>
        <p:xfrm>
          <a:off x="251640" y="1628640"/>
          <a:ext cx="8568720" cy="323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3236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EDUCAÇÃO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3" name="Table 5"/>
          <p:cNvGraphicFramePr/>
          <p:nvPr/>
        </p:nvGraphicFramePr>
        <p:xfrm>
          <a:off x="251640" y="3789000"/>
          <a:ext cx="8568720" cy="287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2876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geral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25.511.334,94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sp>
        <p:nvSpPr>
          <p:cNvPr id="214" name="CustomShape 6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6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9E9F0609-BA27-4C65-955D-41337D2E18EF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217" name="Table 3"/>
          <p:cNvGraphicFramePr/>
          <p:nvPr/>
        </p:nvGraphicFramePr>
        <p:xfrm>
          <a:off x="251640" y="1917000"/>
          <a:ext cx="8568720" cy="107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0900 - PROGRAMA DE GESTÃO, MANUTENÇÃO  E SERVIÇOS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2.362.050,00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2901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 Secretaria de Saúde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370.050,00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2902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da Secretaria de Saúde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1.992.000,00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18" name="Table 4"/>
          <p:cNvGraphicFramePr/>
          <p:nvPr/>
        </p:nvGraphicFramePr>
        <p:xfrm>
          <a:off x="251640" y="1412640"/>
          <a:ext cx="8568720" cy="359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SAÚDE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9" name="Table 5"/>
          <p:cNvGraphicFramePr/>
          <p:nvPr/>
        </p:nvGraphicFramePr>
        <p:xfrm>
          <a:off x="395640" y="3213000"/>
          <a:ext cx="8568720" cy="2555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24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0901 – PROGRAMA DE ATENÇÃO BÁSICA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7.126.106,12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4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2911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Manter ESFs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499.400,00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4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2912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Programa Saúde da Família – Médicos e Auxiliares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3.481.010,29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4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2913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Programa Saúde da Família – Odontólogos e Auxiliares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1.477.995,83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4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2914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Programa Saúde da Família – PACs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1.409.100,00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4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2915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Programa Saúde da Família – Prisional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229.600,00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8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2916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Saúde da Criança e do Adolescente – PSE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29.000,00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3640">
                <a:tc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20" name="CustomShape 6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2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66CC4269-D025-4FA3-A56A-72A8E99D75C9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223" name="Table 3"/>
          <p:cNvGraphicFramePr/>
          <p:nvPr/>
        </p:nvGraphicFramePr>
        <p:xfrm>
          <a:off x="254880" y="2061000"/>
          <a:ext cx="8568720" cy="107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0902 – PROGRAMA VIGILÂNCIA EM SAÚDE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678.748,98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2921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Vigilância em Saúde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489.098,98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2922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Vigilância Sanitária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189.650,00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24" name="Table 4"/>
          <p:cNvGraphicFramePr/>
          <p:nvPr/>
        </p:nvGraphicFramePr>
        <p:xfrm>
          <a:off x="254880" y="3285000"/>
          <a:ext cx="8568720" cy="71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0903 – PROGRAMA DE ASSISTÊNCIA FARMACÊUTICA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1.158.732,79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2931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Assistência Farmacêutica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1.158.732,79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25" name="Table 5"/>
          <p:cNvGraphicFramePr/>
          <p:nvPr/>
        </p:nvGraphicFramePr>
        <p:xfrm>
          <a:off x="251640" y="1556640"/>
          <a:ext cx="8568720" cy="359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SAÚDE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6" name="Table 6"/>
          <p:cNvGraphicFramePr/>
          <p:nvPr/>
        </p:nvGraphicFramePr>
        <p:xfrm>
          <a:off x="254880" y="4149000"/>
          <a:ext cx="8568720" cy="125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252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0904 – PROGRAMA MÉDIA E ALTA COMPLEXIDADE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4.530.229,44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2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2903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 Frota da Secretaria de Saúde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1.003.413,33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2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2941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Assistência Hospitalar e Ambulatorial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2.691.272,39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2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2942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CIAC/SUS – Centro Integrado de Atendimento ao Cidadão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92.500,00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16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2943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CAPS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743.043,72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27" name="CustomShape 7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9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A7CBBC44-D97E-487B-8EFB-F679CD2F00DB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230" name="Table 3"/>
          <p:cNvGraphicFramePr/>
          <p:nvPr/>
        </p:nvGraphicFramePr>
        <p:xfrm>
          <a:off x="254880" y="1989000"/>
          <a:ext cx="8568720" cy="791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96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0905 – PROGRAMA DE INVESTIMENTO EM SAÚDE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26.198,71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96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1951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Ampliar e Equipar os ESFs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26.198,71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31" name="Table 4"/>
          <p:cNvGraphicFramePr/>
          <p:nvPr/>
        </p:nvGraphicFramePr>
        <p:xfrm>
          <a:off x="251640" y="1520640"/>
          <a:ext cx="8568720" cy="251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2516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SAÚDE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2" name="Table 5"/>
          <p:cNvGraphicFramePr/>
          <p:nvPr/>
        </p:nvGraphicFramePr>
        <p:xfrm>
          <a:off x="251640" y="3429000"/>
          <a:ext cx="8568720" cy="287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2876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geral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15.882.066,04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sp>
        <p:nvSpPr>
          <p:cNvPr id="233" name="CustomShape 6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5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41FE7FE6-1FD5-43B2-A926-E2F9FBC94382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236" name="Table 3"/>
          <p:cNvGraphicFramePr/>
          <p:nvPr/>
        </p:nvGraphicFramePr>
        <p:xfrm>
          <a:off x="251640" y="1989000"/>
          <a:ext cx="8568720" cy="143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1000 – PROGRAMA DE GESTÃO, MANUTENÇÃO  E SERVIÇOS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1.762,490,00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2101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da Secretaria de Agricultura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1.238.000,00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2102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 Secretaria de Agricultura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133.100,00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2103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 Frota da Secretaria de Agricultura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391.390,00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37" name="Table 4"/>
          <p:cNvGraphicFramePr/>
          <p:nvPr/>
        </p:nvGraphicFramePr>
        <p:xfrm>
          <a:off x="251640" y="3573000"/>
          <a:ext cx="8568720" cy="71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1001 – PROGRAMA DE EXPANSÃO DE REBANHOS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372.500,00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2104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Programa de Expansão de Rebanhos e Produção de Origem Animal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372.500,00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38" name="Table 5"/>
          <p:cNvGraphicFramePr/>
          <p:nvPr/>
        </p:nvGraphicFramePr>
        <p:xfrm>
          <a:off x="251640" y="4437360"/>
          <a:ext cx="8568720" cy="71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1002 – FLORESTAMENTO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2105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Programa de Florestamento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39" name="Table 6"/>
          <p:cNvGraphicFramePr/>
          <p:nvPr/>
        </p:nvGraphicFramePr>
        <p:xfrm>
          <a:off x="251640" y="1484640"/>
          <a:ext cx="8568720" cy="359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AGRICULTURA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sp>
        <p:nvSpPr>
          <p:cNvPr id="240" name="CustomShape 7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2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2F0C40AA-99CF-44B8-9AA7-EB4DE7A61A03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243" name="Table 3"/>
          <p:cNvGraphicFramePr/>
          <p:nvPr/>
        </p:nvGraphicFramePr>
        <p:xfrm>
          <a:off x="251640" y="2061000"/>
          <a:ext cx="8568720" cy="575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25596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1003 – PROGRAMA DE AGROINDÚSTRIA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25.000,00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1968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2106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Programa de Agroindústria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25.000,00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44" name="Table 4"/>
          <p:cNvGraphicFramePr/>
          <p:nvPr/>
        </p:nvGraphicFramePr>
        <p:xfrm>
          <a:off x="251640" y="3501000"/>
          <a:ext cx="8568720" cy="1007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3588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1005 – DIVERSIFICAÇÃO PRODUTIVA PARA A AGRICULTURA FAMILIAR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378.936,48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588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2108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Programa de Diversificação Produtiva para Agricultura Familiar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159.000,00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588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2109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FAPER – FUNDO ROTATIVO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219.936,48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45" name="Table 5"/>
          <p:cNvGraphicFramePr/>
          <p:nvPr/>
        </p:nvGraphicFramePr>
        <p:xfrm>
          <a:off x="251640" y="2781000"/>
          <a:ext cx="8568720" cy="57600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288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1004 – PROGRAMA DE ASSOCIATIVISMO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23.600,00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8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2107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Programa de Associativismo e Cooperativismo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23.600,00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46" name="Table 6"/>
          <p:cNvGraphicFramePr/>
          <p:nvPr/>
        </p:nvGraphicFramePr>
        <p:xfrm>
          <a:off x="251640" y="1600200"/>
          <a:ext cx="8568720" cy="359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AGRICULTURA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7" name="Table 7"/>
          <p:cNvGraphicFramePr/>
          <p:nvPr/>
        </p:nvGraphicFramePr>
        <p:xfrm>
          <a:off x="251640" y="5229360"/>
          <a:ext cx="8568720" cy="287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2876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geral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2.652.526,48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sp>
        <p:nvSpPr>
          <p:cNvPr id="248" name="CustomShape 8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249" name="Table 9"/>
          <p:cNvGraphicFramePr/>
          <p:nvPr/>
        </p:nvGraphicFramePr>
        <p:xfrm>
          <a:off x="259560" y="4624560"/>
          <a:ext cx="8568720" cy="57600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288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1001 – REDES  DE ÁGUA/ABASTECIMENTO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80.000,00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8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2067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Redes de Água/Abastecimento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80.000,00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1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27319709-2F31-4EC0-9E65-3031D5053E78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252" name="Table 3"/>
          <p:cNvGraphicFramePr/>
          <p:nvPr/>
        </p:nvGraphicFramePr>
        <p:xfrm>
          <a:off x="251640" y="2061000"/>
          <a:ext cx="8568720" cy="107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1100 – PROGRAMA DE GESTÃO, MANUTENÇÃO  E SERVIÇOS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376.600,00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2111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da Secretaria de Indústria e Comércio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243.550,00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2112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 Secretaria de Indústria e Comércio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133.050,00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53" name="Table 4"/>
          <p:cNvGraphicFramePr/>
          <p:nvPr/>
        </p:nvGraphicFramePr>
        <p:xfrm>
          <a:off x="251640" y="3284640"/>
          <a:ext cx="8568720" cy="71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1101 – PROGRAMA DE DESENVOLVIMENTO DA INDÚSTRIA E COMÉRCIO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284.500,00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2113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Programa de Desenvolvimento da Indústria e Comércio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284.500,00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54" name="Table 5"/>
          <p:cNvGraphicFramePr/>
          <p:nvPr/>
        </p:nvGraphicFramePr>
        <p:xfrm>
          <a:off x="251640" y="1600200"/>
          <a:ext cx="8568720" cy="359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INDÚSTRIA, COMÉRCIO E SERVIÇOS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5" name="Table 6"/>
          <p:cNvGraphicFramePr/>
          <p:nvPr/>
        </p:nvGraphicFramePr>
        <p:xfrm>
          <a:off x="251640" y="4149000"/>
          <a:ext cx="8568720" cy="287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2876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geral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661.100,00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sp>
        <p:nvSpPr>
          <p:cNvPr id="256" name="CustomShape 7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8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5FD4A6C5-DB4A-4A18-A195-CF73F4F3864F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259" name="Table 3"/>
          <p:cNvGraphicFramePr/>
          <p:nvPr/>
        </p:nvGraphicFramePr>
        <p:xfrm>
          <a:off x="251640" y="2133000"/>
          <a:ext cx="8568720" cy="107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1200 – PROGRAMA DE GESTÃO, MANUTENÇÃO  E SERVIÇOS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491.800,00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2121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da Procuradoria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317.000,00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2122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 Procuradoria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174.800,00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60" name="Table 4"/>
          <p:cNvGraphicFramePr/>
          <p:nvPr/>
        </p:nvGraphicFramePr>
        <p:xfrm>
          <a:off x="251640" y="1600200"/>
          <a:ext cx="8568720" cy="359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PROCURADORIA GERAL DO MUNICÍPIO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1" name="Table 5"/>
          <p:cNvGraphicFramePr/>
          <p:nvPr/>
        </p:nvGraphicFramePr>
        <p:xfrm>
          <a:off x="251640" y="3357000"/>
          <a:ext cx="8568720" cy="287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2876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geral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491.800,00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sp>
        <p:nvSpPr>
          <p:cNvPr id="262" name="CustomShape 6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457200" y="1600200"/>
            <a:ext cx="8229240" cy="40608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Audiência pública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28/10/2020 (Quarta-feira) às 16:00, no Auditório da Secretaria Municipal de Saúde;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Apresentação aos conselhos deliberativos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Conselho de Ass. Social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Conselhos da Educação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Conselho de Saúde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TextShape 3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B1909914-2F25-45A7-B912-63ADCA1670D0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96" name="CustomShape 4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4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F0739E70-A2D1-4999-B986-B3A33E9AB0EC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265" name="Table 3"/>
          <p:cNvGraphicFramePr/>
          <p:nvPr/>
        </p:nvGraphicFramePr>
        <p:xfrm>
          <a:off x="251640" y="2205000"/>
          <a:ext cx="8568720" cy="107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1300 – PROGRAMA DE GESTÃO, MANUTENÇÃO  E SERVIÇOS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584.571,90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2131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da Secretaria de Assistência Social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434.225,11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2132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 Secretaria de Assistência Social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150.346,79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66" name="Table 4"/>
          <p:cNvGraphicFramePr/>
          <p:nvPr/>
        </p:nvGraphicFramePr>
        <p:xfrm>
          <a:off x="251640" y="3429000"/>
          <a:ext cx="8568720" cy="71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1301 – PROGRAMA DE PROTEÇÃO SOCIAL BÁSICA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531.924,73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2133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Proteção Social Básica – CRAS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531.924,73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67" name="Table 5"/>
          <p:cNvGraphicFramePr/>
          <p:nvPr/>
        </p:nvGraphicFramePr>
        <p:xfrm>
          <a:off x="251640" y="4293000"/>
          <a:ext cx="8568720" cy="71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1302 – PROTEÇÃO SOCIAL DE MÉDIA COMPLEXIDADE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263.550,99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2134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Proteção Social de Média Complexidade – CREAS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263.550,99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68" name="Table 6"/>
          <p:cNvGraphicFramePr/>
          <p:nvPr/>
        </p:nvGraphicFramePr>
        <p:xfrm>
          <a:off x="251640" y="1744560"/>
          <a:ext cx="8568720" cy="359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ASSISTÊNCIA SOCIAL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sp>
        <p:nvSpPr>
          <p:cNvPr id="269" name="CustomShape 7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1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AFFFDB07-DE7B-4069-804C-FFBC5B475F9F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272" name="Table 3"/>
          <p:cNvGraphicFramePr/>
          <p:nvPr/>
        </p:nvGraphicFramePr>
        <p:xfrm>
          <a:off x="251640" y="1989000"/>
          <a:ext cx="8568720" cy="143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1303 – PROTEÇÃO SOCIAL DE ALTA COMPLEXIDADE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674.863,37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2135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Fundo Municipal dos Direitos das Crianças e Adolescentes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34.516,86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2137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Fundo Municipal do Idoso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5.594,20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2139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Proteção Social de Alta Complexidade - Acolhimento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634.752,31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73" name="Table 4"/>
          <p:cNvGraphicFramePr/>
          <p:nvPr/>
        </p:nvGraphicFramePr>
        <p:xfrm>
          <a:off x="251640" y="3573000"/>
          <a:ext cx="8568720" cy="71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1305 – INCLUSÃO PRODUTIVA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2138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Inclusão Produtiva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74" name="Table 5"/>
          <p:cNvGraphicFramePr/>
          <p:nvPr/>
        </p:nvGraphicFramePr>
        <p:xfrm>
          <a:off x="251640" y="4365360"/>
          <a:ext cx="8568720" cy="71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1306– PROGRAMA DE GESTÃO MUNICIPAL DE ASSISTÊNCIA SOCIAL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170.450,00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2136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Conselho Tutelar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170.450,00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75" name="Table 6"/>
          <p:cNvGraphicFramePr/>
          <p:nvPr/>
        </p:nvGraphicFramePr>
        <p:xfrm>
          <a:off x="251640" y="1412640"/>
          <a:ext cx="8568720" cy="359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ASSISTÊNCIA SOCIAL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6" name="Table 7"/>
          <p:cNvGraphicFramePr/>
          <p:nvPr/>
        </p:nvGraphicFramePr>
        <p:xfrm>
          <a:off x="251640" y="5229360"/>
          <a:ext cx="8568720" cy="287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2876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geral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2.228.360,99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sp>
        <p:nvSpPr>
          <p:cNvPr id="277" name="CustomShape 8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9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4A6B4F3F-0B4B-4E64-98D4-14231CA1867C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280" name="Table 3"/>
          <p:cNvGraphicFramePr/>
          <p:nvPr/>
        </p:nvGraphicFramePr>
        <p:xfrm>
          <a:off x="251640" y="1845000"/>
          <a:ext cx="8568720" cy="1151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288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1400 – PROGRAMA DE GESTÃO, MANUTENÇÃO  E SERVIÇOS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1.171.430,32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8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2141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da Secretaria de Meio Ambiente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887.000,00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8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2142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 Secretaria de Meio Ambiente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183.890,00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76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2146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FUNDEMA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100.540,32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81" name="Table 4"/>
          <p:cNvGraphicFramePr/>
          <p:nvPr/>
        </p:nvGraphicFramePr>
        <p:xfrm>
          <a:off x="251640" y="3141000"/>
          <a:ext cx="8568720" cy="575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288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1401 – PROGRAMA DE PRESERVAÇÃO E RECUPERAÇÃO DE RECURSOS HÍDRICOS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46.000,00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76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2143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Preservação e Recuperação de Recursos Hídricos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46.000,00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82" name="Table 5"/>
          <p:cNvGraphicFramePr/>
          <p:nvPr/>
        </p:nvGraphicFramePr>
        <p:xfrm>
          <a:off x="251640" y="3861000"/>
          <a:ext cx="8568720" cy="575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288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1402 – PROGRAMA DE EDUCAÇÃO AMBIENTAL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98.000,00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76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2144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Educação Ambiental e Desenvolvimento Sustentável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98.000,00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83" name="Table 6"/>
          <p:cNvGraphicFramePr/>
          <p:nvPr/>
        </p:nvGraphicFramePr>
        <p:xfrm>
          <a:off x="251640" y="4581000"/>
          <a:ext cx="8568720" cy="575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288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1403 – PROGRAMA DEFESA CIVIL E RELAÇÕES INSTITUCIONAIS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85.000,00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76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2145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Defesa Civil e Relações Institucionais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85.000,00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84" name="Table 7"/>
          <p:cNvGraphicFramePr/>
          <p:nvPr/>
        </p:nvGraphicFramePr>
        <p:xfrm>
          <a:off x="251640" y="1412640"/>
          <a:ext cx="8568720" cy="359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SECRETARIA MUNICIPAL DE MEIO AMBIENTE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5" name="Table 8"/>
          <p:cNvGraphicFramePr/>
          <p:nvPr/>
        </p:nvGraphicFramePr>
        <p:xfrm>
          <a:off x="251640" y="5373000"/>
          <a:ext cx="8568720" cy="287640"/>
        </p:xfrm>
        <a:graphic>
          <a:graphicData uri="http://schemas.openxmlformats.org/drawingml/2006/table">
            <a:tbl>
              <a:tblPr/>
              <a:tblGrid>
                <a:gridCol w="6408360"/>
                <a:gridCol w="2160360"/>
              </a:tblGrid>
              <a:tr h="28764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geral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1.400.430,32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sp>
        <p:nvSpPr>
          <p:cNvPr id="286" name="CustomShape 9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8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185E95E6-2365-4991-9AC6-4CBA6534B76C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289" name="Table 3"/>
          <p:cNvGraphicFramePr/>
          <p:nvPr/>
        </p:nvGraphicFramePr>
        <p:xfrm>
          <a:off x="251640" y="1917000"/>
          <a:ext cx="8568720" cy="143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UNIDADE CENTRAL DE CONTROLE INTERNO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1600 – PROGRAMA DE GESTÃO, MANUTENÇÃO  E SERVIÇOS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151.450,00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2161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do Funcionalismo do Controle Interno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138.050,00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2162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Manutenção da unidade Central de Controle Interno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13.400,00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90" name="Table 4"/>
          <p:cNvGraphicFramePr/>
          <p:nvPr/>
        </p:nvGraphicFramePr>
        <p:xfrm>
          <a:off x="251640" y="3933000"/>
          <a:ext cx="8568720" cy="107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  <a:tr h="360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9999 – RESERVA DE CONTINGÊNCIA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1.635.850,44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9999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743.568,38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91" name="CustomShape 5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292" name="Table 6"/>
          <p:cNvGraphicFramePr/>
          <p:nvPr/>
        </p:nvGraphicFramePr>
        <p:xfrm>
          <a:off x="246600" y="5007960"/>
          <a:ext cx="8568720" cy="359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360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9999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Contingência- Emendas Individuais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892.282,06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br/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Despesas por Programas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4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A36B6D95-D73D-4B4D-B2A3-A56330582727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graphicFrame>
        <p:nvGraphicFramePr>
          <p:cNvPr id="295" name="Table 3"/>
          <p:cNvGraphicFramePr/>
          <p:nvPr/>
        </p:nvGraphicFramePr>
        <p:xfrm>
          <a:off x="323640" y="1556640"/>
          <a:ext cx="8568720" cy="1727640"/>
        </p:xfrm>
        <a:graphic>
          <a:graphicData uri="http://schemas.openxmlformats.org/drawingml/2006/table">
            <a:tbl>
              <a:tblPr/>
              <a:tblGrid>
                <a:gridCol w="576000"/>
                <a:gridCol w="5832360"/>
                <a:gridCol w="2160360"/>
              </a:tblGrid>
              <a:tr h="432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ENCARGOS ESPECIAIS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LOA 2021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  <a:tr h="432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0000 – ENCARGOS ESPECIAIS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6.462.398,49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32000"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0000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ENCARGOS ESPECIAIS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6.462.398,49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32000">
                <a:tc gridSpan="2">
                  <a:txBody>
                    <a:bodyPr lIns="8640" rIns="8640" tIns="864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geral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8640" rIns="8640" tIns="864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6.462.398,49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8640" marR="864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eebf6"/>
                    </a:solidFill>
                  </a:tcPr>
                </a:tc>
              </a:tr>
            </a:tbl>
          </a:graphicData>
        </a:graphic>
      </p:graphicFrame>
      <p:sp>
        <p:nvSpPr>
          <p:cNvPr id="296" name="CustomShape 4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8" name="TextShape 2"/>
          <p:cNvSpPr txBox="1"/>
          <p:nvPr/>
        </p:nvSpPr>
        <p:spPr>
          <a:xfrm>
            <a:off x="457200" y="1600200"/>
            <a:ext cx="8229240" cy="40608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343080" indent="-342720" algn="ctr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ctr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ctr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pt-BR" sz="3200" spc="-1" strike="noStrike">
                <a:solidFill>
                  <a:srgbClr val="000000"/>
                </a:solidFill>
                <a:latin typeface="Calibri"/>
              </a:rPr>
              <a:t>OBRIGADO PELA ATENÇÃO!!!!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9" name="TextShape 3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3722EC09-3D82-4AC0-9F67-A773F60C4985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300" name="CustomShape 4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TextShape 2"/>
          <p:cNvSpPr txBox="1"/>
          <p:nvPr/>
        </p:nvSpPr>
        <p:spPr>
          <a:xfrm>
            <a:off x="457200" y="1600200"/>
            <a:ext cx="8229240" cy="40608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Publicidade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Publicado no site </a:t>
            </a:r>
            <a:r>
              <a:rPr b="0" lang="pt-BR" sz="2800" spc="-1" strike="noStrike" u="sng">
                <a:solidFill>
                  <a:srgbClr val="0000ff"/>
                </a:solidFill>
                <a:uFillTx/>
                <a:latin typeface="Calibri"/>
                <a:hlinkClick r:id="rId1"/>
              </a:rPr>
              <a:t>www.trespassos-rs.com.br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;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Publicado no Facebook da Administração;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Publicado no Jornal Atos e Fatos;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TextShape 3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CD9DF847-7019-483E-B0D3-E2CA4F728A19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00" name="CustomShape 4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683640" y="1340640"/>
            <a:ext cx="7920360" cy="446400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</p:sp>
      <p:sp>
        <p:nvSpPr>
          <p:cNvPr id="102" name="TextShape 2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TextShape 3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F99DEBBC-866D-4AEC-A7C9-2A47636A4751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04" name="CustomShape 4"/>
          <p:cNvSpPr/>
          <p:nvPr/>
        </p:nvSpPr>
        <p:spPr>
          <a:xfrm>
            <a:off x="2051640" y="1484640"/>
            <a:ext cx="1800000" cy="417600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5" name="CustomShape 5"/>
          <p:cNvSpPr/>
          <p:nvPr/>
        </p:nvSpPr>
        <p:spPr>
          <a:xfrm>
            <a:off x="4068000" y="1484640"/>
            <a:ext cx="2016000" cy="417600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6" name="CustomShape 6"/>
          <p:cNvSpPr/>
          <p:nvPr/>
        </p:nvSpPr>
        <p:spPr>
          <a:xfrm>
            <a:off x="4212000" y="2277000"/>
            <a:ext cx="1728000" cy="575640"/>
          </a:xfrm>
          <a:prstGeom prst="rect">
            <a:avLst/>
          </a:prstGeom>
          <a:ln>
            <a:round/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fffff"/>
                </a:solidFill>
                <a:latin typeface="Calibri"/>
              </a:rPr>
              <a:t>LDO 2018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07" name="CustomShape 7"/>
          <p:cNvSpPr/>
          <p:nvPr/>
        </p:nvSpPr>
        <p:spPr>
          <a:xfrm>
            <a:off x="4212000" y="3141000"/>
            <a:ext cx="1728000" cy="575640"/>
          </a:xfrm>
          <a:prstGeom prst="rect">
            <a:avLst/>
          </a:prstGeom>
          <a:ln>
            <a:round/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fffff"/>
                </a:solidFill>
                <a:latin typeface="Calibri"/>
              </a:rPr>
              <a:t>LDO 2019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08" name="CustomShape 8"/>
          <p:cNvSpPr/>
          <p:nvPr/>
        </p:nvSpPr>
        <p:spPr>
          <a:xfrm>
            <a:off x="4212000" y="4005000"/>
            <a:ext cx="1728000" cy="575640"/>
          </a:xfrm>
          <a:prstGeom prst="rect">
            <a:avLst/>
          </a:prstGeom>
          <a:ln>
            <a:round/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fffff"/>
                </a:solidFill>
                <a:latin typeface="Calibri"/>
              </a:rPr>
              <a:t>LDO 2020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09" name="CustomShape 9"/>
          <p:cNvSpPr/>
          <p:nvPr/>
        </p:nvSpPr>
        <p:spPr>
          <a:xfrm>
            <a:off x="4212000" y="4869000"/>
            <a:ext cx="1728000" cy="575640"/>
          </a:xfrm>
          <a:prstGeom prst="rect">
            <a:avLst/>
          </a:prstGeom>
          <a:ln>
            <a:round/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fffff"/>
                </a:solidFill>
                <a:latin typeface="Calibri"/>
              </a:rPr>
              <a:t>LDO 2021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10" name="CustomShape 10"/>
          <p:cNvSpPr/>
          <p:nvPr/>
        </p:nvSpPr>
        <p:spPr>
          <a:xfrm>
            <a:off x="2123640" y="1556640"/>
            <a:ext cx="1583640" cy="45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Planejar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11" name="CustomShape 11"/>
          <p:cNvSpPr/>
          <p:nvPr/>
        </p:nvSpPr>
        <p:spPr>
          <a:xfrm>
            <a:off x="4284000" y="1556640"/>
            <a:ext cx="1583640" cy="45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Orientar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12" name="CustomShape 12"/>
          <p:cNvSpPr/>
          <p:nvPr/>
        </p:nvSpPr>
        <p:spPr>
          <a:xfrm>
            <a:off x="6372360" y="1484640"/>
            <a:ext cx="2016000" cy="417600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3" name="CustomShape 13"/>
          <p:cNvSpPr/>
          <p:nvPr/>
        </p:nvSpPr>
        <p:spPr>
          <a:xfrm>
            <a:off x="6588360" y="1556640"/>
            <a:ext cx="1583640" cy="45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Executar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14" name="CustomShape 14"/>
          <p:cNvSpPr/>
          <p:nvPr/>
        </p:nvSpPr>
        <p:spPr>
          <a:xfrm>
            <a:off x="6516360" y="2277000"/>
            <a:ext cx="1728000" cy="575640"/>
          </a:xfrm>
          <a:prstGeom prst="rect">
            <a:avLst/>
          </a:prstGeom>
          <a:ln>
            <a:round/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fffff"/>
                </a:solidFill>
                <a:latin typeface="Calibri"/>
              </a:rPr>
              <a:t>LOA 2018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15" name="CustomShape 15"/>
          <p:cNvSpPr/>
          <p:nvPr/>
        </p:nvSpPr>
        <p:spPr>
          <a:xfrm>
            <a:off x="6516360" y="3141000"/>
            <a:ext cx="1728000" cy="575640"/>
          </a:xfrm>
          <a:prstGeom prst="rect">
            <a:avLst/>
          </a:prstGeom>
          <a:ln>
            <a:round/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fffff"/>
                </a:solidFill>
                <a:latin typeface="Calibri"/>
              </a:rPr>
              <a:t>LOA 2019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16" name="CustomShape 16"/>
          <p:cNvSpPr/>
          <p:nvPr/>
        </p:nvSpPr>
        <p:spPr>
          <a:xfrm>
            <a:off x="6516360" y="4005000"/>
            <a:ext cx="1728000" cy="575640"/>
          </a:xfrm>
          <a:prstGeom prst="rect">
            <a:avLst/>
          </a:prstGeom>
          <a:ln>
            <a:round/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fffff"/>
                </a:solidFill>
                <a:latin typeface="Calibri"/>
              </a:rPr>
              <a:t>LOA 2020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17" name="CustomShape 17"/>
          <p:cNvSpPr/>
          <p:nvPr/>
        </p:nvSpPr>
        <p:spPr>
          <a:xfrm>
            <a:off x="6516360" y="4869000"/>
            <a:ext cx="1728000" cy="575640"/>
          </a:xfrm>
          <a:prstGeom prst="rect">
            <a:avLst/>
          </a:prstGeom>
          <a:ln>
            <a:round/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fffff"/>
                </a:solidFill>
                <a:latin typeface="Calibri"/>
              </a:rPr>
              <a:t>LOA 2021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18" name="CustomShape 18"/>
          <p:cNvSpPr/>
          <p:nvPr/>
        </p:nvSpPr>
        <p:spPr>
          <a:xfrm rot="16200000">
            <a:off x="-636120" y="3126240"/>
            <a:ext cx="4104000" cy="82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Políticas Públicas e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 Programas de Governo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19" name="CustomShape 19"/>
          <p:cNvSpPr/>
          <p:nvPr/>
        </p:nvSpPr>
        <p:spPr>
          <a:xfrm rot="16200000">
            <a:off x="1331280" y="3213360"/>
            <a:ext cx="3240000" cy="1223640"/>
          </a:xfrm>
          <a:prstGeom prst="rect">
            <a:avLst/>
          </a:prstGeom>
          <a:ln>
            <a:round/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fffff"/>
                </a:solidFill>
                <a:latin typeface="Calibri"/>
              </a:rPr>
              <a:t>Plano Plurianual</a:t>
            </a:r>
            <a:br/>
            <a:r>
              <a:rPr b="1" lang="pt-BR" sz="2400" spc="-1" strike="noStrike">
                <a:solidFill>
                  <a:srgbClr val="ffffff"/>
                </a:solidFill>
                <a:latin typeface="Calibri"/>
              </a:rPr>
              <a:t> 2018 - 2021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20" name="CustomShape 20"/>
          <p:cNvSpPr/>
          <p:nvPr/>
        </p:nvSpPr>
        <p:spPr>
          <a:xfrm>
            <a:off x="3564000" y="2565000"/>
            <a:ext cx="64764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1" name="CustomShape 21"/>
          <p:cNvSpPr/>
          <p:nvPr/>
        </p:nvSpPr>
        <p:spPr>
          <a:xfrm>
            <a:off x="3564000" y="3429000"/>
            <a:ext cx="64764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2" name="CustomShape 22"/>
          <p:cNvSpPr/>
          <p:nvPr/>
        </p:nvSpPr>
        <p:spPr>
          <a:xfrm>
            <a:off x="3564000" y="4293000"/>
            <a:ext cx="64764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3" name="CustomShape 23"/>
          <p:cNvSpPr/>
          <p:nvPr/>
        </p:nvSpPr>
        <p:spPr>
          <a:xfrm>
            <a:off x="3564000" y="5157360"/>
            <a:ext cx="64764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4" name="CustomShape 24"/>
          <p:cNvSpPr/>
          <p:nvPr/>
        </p:nvSpPr>
        <p:spPr>
          <a:xfrm>
            <a:off x="5940000" y="2565000"/>
            <a:ext cx="57564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5" name="CustomShape 25"/>
          <p:cNvSpPr/>
          <p:nvPr/>
        </p:nvSpPr>
        <p:spPr>
          <a:xfrm>
            <a:off x="5940000" y="3429000"/>
            <a:ext cx="57564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6" name="CustomShape 26"/>
          <p:cNvSpPr/>
          <p:nvPr/>
        </p:nvSpPr>
        <p:spPr>
          <a:xfrm>
            <a:off x="5940000" y="4293000"/>
            <a:ext cx="57564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7" name="CustomShape 27"/>
          <p:cNvSpPr/>
          <p:nvPr/>
        </p:nvSpPr>
        <p:spPr>
          <a:xfrm>
            <a:off x="5940000" y="5157360"/>
            <a:ext cx="57564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8" name="CustomShape 28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A397BB6E-DFEB-43CC-B1C6-7E457C987EFB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31" name="CustomShape 3"/>
          <p:cNvSpPr/>
          <p:nvPr/>
        </p:nvSpPr>
        <p:spPr>
          <a:xfrm>
            <a:off x="323640" y="1628640"/>
            <a:ext cx="2664000" cy="943560"/>
          </a:xfrm>
          <a:prstGeom prst="rect">
            <a:avLst/>
          </a:prstGeom>
          <a:gradFill rotWithShape="0">
            <a:gsLst>
              <a:gs pos="0">
                <a:srgbClr val="2e5f99"/>
              </a:gs>
              <a:gs pos="100000">
                <a:srgbClr val="3c7ac7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4000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PPA 2018-2021</a:t>
            </a: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Lei 5267/2017</a:t>
            </a:r>
            <a:endParaRPr b="0" lang="pt-BR" sz="2800" spc="-1" strike="noStrike">
              <a:latin typeface="Arial"/>
            </a:endParaRPr>
          </a:p>
        </p:txBody>
      </p:sp>
      <p:sp>
        <p:nvSpPr>
          <p:cNvPr id="132" name="CustomShape 4"/>
          <p:cNvSpPr/>
          <p:nvPr/>
        </p:nvSpPr>
        <p:spPr>
          <a:xfrm>
            <a:off x="2988000" y="3069000"/>
            <a:ext cx="2664000" cy="943560"/>
          </a:xfrm>
          <a:prstGeom prst="rect">
            <a:avLst/>
          </a:prstGeom>
          <a:gradFill rotWithShape="0">
            <a:gsLst>
              <a:gs pos="0">
                <a:srgbClr val="2e5f99"/>
              </a:gs>
              <a:gs pos="100000">
                <a:srgbClr val="3c7ac7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4000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LDO 2020</a:t>
            </a: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Lei 5578/2020</a:t>
            </a:r>
            <a:endParaRPr b="0" lang="pt-BR" sz="2800" spc="-1" strike="noStrike">
              <a:latin typeface="Arial"/>
            </a:endParaRPr>
          </a:p>
        </p:txBody>
      </p:sp>
      <p:sp>
        <p:nvSpPr>
          <p:cNvPr id="133" name="CustomShape 5"/>
          <p:cNvSpPr/>
          <p:nvPr/>
        </p:nvSpPr>
        <p:spPr>
          <a:xfrm>
            <a:off x="5724000" y="4581000"/>
            <a:ext cx="2808000" cy="821880"/>
          </a:xfrm>
          <a:prstGeom prst="rect">
            <a:avLst/>
          </a:prstGeom>
          <a:gradFill rotWithShape="0">
            <a:gsLst>
              <a:gs pos="0">
                <a:srgbClr val="9c2f2c"/>
              </a:gs>
              <a:gs pos="100000">
                <a:srgbClr val="cb3d39"/>
              </a:gs>
            </a:gsLst>
            <a:lin ang="16200000"/>
          </a:gradFill>
          <a:ln>
            <a:solidFill>
              <a:srgbClr val="be4b48"/>
            </a:solidFill>
            <a:round/>
          </a:ln>
          <a:effectLst>
            <a:outerShdw blurRad="4000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fffff"/>
                </a:solidFill>
                <a:latin typeface="Calibri"/>
              </a:rPr>
              <a:t>LEI ORÇAMENTÁRIA </a:t>
            </a:r>
            <a:br/>
            <a:r>
              <a:rPr b="1" lang="pt-BR" sz="2400" spc="-1" strike="noStrike">
                <a:solidFill>
                  <a:srgbClr val="ffffff"/>
                </a:solidFill>
                <a:latin typeface="Calibri"/>
              </a:rPr>
              <a:t>2020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34" name="CustomShape 6"/>
          <p:cNvSpPr/>
          <p:nvPr/>
        </p:nvSpPr>
        <p:spPr>
          <a:xfrm flipH="1" rot="16200000">
            <a:off x="1839960" y="2398320"/>
            <a:ext cx="962640" cy="1331640"/>
          </a:xfrm>
          <a:prstGeom prst="bentConnector2">
            <a:avLst/>
          </a:prstGeom>
          <a:noFill/>
          <a:ln w="38100">
            <a:solidFill>
              <a:srgbClr val="4a7ebb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5" name="CustomShape 7"/>
          <p:cNvSpPr/>
          <p:nvPr/>
        </p:nvSpPr>
        <p:spPr>
          <a:xfrm flipH="1" rot="16200000">
            <a:off x="4526640" y="3816000"/>
            <a:ext cx="989640" cy="1403640"/>
          </a:xfrm>
          <a:prstGeom prst="bentConnector2">
            <a:avLst/>
          </a:prstGeom>
          <a:noFill/>
          <a:ln w="38100">
            <a:solidFill>
              <a:srgbClr val="4a7ebb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6" name="CustomShape 8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38" name="Table 2"/>
          <p:cNvGraphicFramePr/>
          <p:nvPr/>
        </p:nvGraphicFramePr>
        <p:xfrm>
          <a:off x="0" y="1315800"/>
          <a:ext cx="9143640" cy="4633200"/>
        </p:xfrm>
        <a:graphic>
          <a:graphicData uri="http://schemas.openxmlformats.org/drawingml/2006/table">
            <a:tbl>
              <a:tblPr/>
              <a:tblGrid>
                <a:gridCol w="3122280"/>
                <a:gridCol w="4609080"/>
                <a:gridCol w="1412280"/>
              </a:tblGrid>
              <a:tr h="192960">
                <a:tc>
                  <a:txBody>
                    <a:bodyPr lIns="7200" rIns="7200" tIns="720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O que engloba?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Valor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192960">
                <a:tc>
                  <a:txBody>
                    <a:bodyPr lIns="7200" rIns="7200" tIns="720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Correntes (I)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7200" rIns="7200" tIns="720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7200" rIns="7200" tIns="720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85.845.196,36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</a:tr>
              <a:tr h="371520">
                <a:tc>
                  <a:txBody>
                    <a:bodyPr lIns="7200" rIns="7200" tIns="720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Impostos, Taxas e Contribuições de Melhoria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ITR, IRRF, IPTU, ITBI, ISS, TAXAS, CONTRIBUIÇÕES DE MELHORIA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15.630.067,59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78720">
                <a:tc>
                  <a:txBody>
                    <a:bodyPr lIns="7200" rIns="7200" tIns="720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Contribuições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Contribuições dos Servidores ao Plano de Seguridade Social, FUMREBOM, FUMDICA, Fundo Municipal do Idoso, CIP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1.441.822,07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83760">
                <a:tc>
                  <a:txBody>
                    <a:bodyPr lIns="7200" rIns="7200" tIns="720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 Patrimonial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Aluguéis, Arrendamentos, Remuneração de Depósitos Bancários (Juros e Correção Monetária), Remuneração dos Recuros do RPPS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607.833,78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78720">
                <a:tc>
                  <a:txBody>
                    <a:bodyPr lIns="7200" rIns="7200" tIns="720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 de Serviços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Serviços administrativos e comerciais gerais, Outros Serviços (Serviços Postais, Serviços de Máquina Agricultura)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147.171,34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78720">
                <a:tc>
                  <a:txBody>
                    <a:bodyPr lIns="7200" rIns="7200" tIns="720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Transferências Correntes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FPM, FEP(Fundo Especial do Petróleo), SUS, FNDE, ICMS, FNAS (Ass. Social), IPVA, IPI, CIDE(Combustíveis)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67.359.646,36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745200">
                <a:tc>
                  <a:txBody>
                    <a:bodyPr lIns="7200" rIns="7200" tIns="720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Outras Receitas Correntes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Multas Danos Ambientais, Multas/Juros Contratos, Indenizações, Restituições e Ressarcimentos(Troca-Troca, Multas de Trânsito, JUCERGS, Telefonia, Florestamento, Restituições Dívida Ativa, Compensação entre INSS e RPPS)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658.655,22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11680">
                <a:tc>
                  <a:txBody>
                    <a:bodyPr lIns="7200" rIns="7200" tIns="720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 (II)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 lIns="7200" rIns="7200" tIns="720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 lIns="7200" rIns="7200" tIns="720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1.355.713,49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</a:tr>
              <a:tr h="191880">
                <a:tc>
                  <a:txBody>
                    <a:bodyPr lIns="7200" rIns="7200" tIns="720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Alienação de Bens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Bens imóveis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440.187,74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191880">
                <a:tc>
                  <a:txBody>
                    <a:bodyPr lIns="7200" rIns="7200" tIns="720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Amortização de Empréstimos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FAPER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370.984,24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191880">
                <a:tc>
                  <a:txBody>
                    <a:bodyPr lIns="7200" rIns="7200" tIns="720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Transferências de Capital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Transferências da União Estados (Emendas Parlamentares)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544.541,51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191880">
                <a:tc>
                  <a:txBody>
                    <a:bodyPr lIns="7200" rIns="7200" tIns="720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Correntes Intra-Orçamentárias (III)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 lIns="7200" rIns="7200" tIns="720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 lIns="7200" rIns="7200" tIns="720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16.000.000,00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</a:tr>
              <a:tr h="376200">
                <a:tc>
                  <a:txBody>
                    <a:bodyPr lIns="7200" rIns="7200" tIns="720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Contribuições Intra-Orçamentárias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Contribuição RPPS Patronal(Servidor Ativo), Contribuição Amortização Déficit Atuarial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200" rIns="7200" tIns="720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16.000.0000,0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5240">
                <a:tc gridSpan="2">
                  <a:txBody>
                    <a:bodyPr lIns="7200" rIns="7200" tIns="720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das Receitas (A = I + II + II)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7200" marR="720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7200" rIns="7200" tIns="720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103.200.909,85</a:t>
                      </a: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  <p:sp>
        <p:nvSpPr>
          <p:cNvPr id="139" name="CustomShape 3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41" name="Table 2"/>
          <p:cNvGraphicFramePr/>
          <p:nvPr/>
        </p:nvGraphicFramePr>
        <p:xfrm>
          <a:off x="323640" y="1731960"/>
          <a:ext cx="8424720" cy="3793320"/>
        </p:xfrm>
        <a:graphic>
          <a:graphicData uri="http://schemas.openxmlformats.org/drawingml/2006/table">
            <a:tbl>
              <a:tblPr/>
              <a:tblGrid>
                <a:gridCol w="3026520"/>
                <a:gridCol w="285480"/>
                <a:gridCol w="3672360"/>
                <a:gridCol w="1440360"/>
              </a:tblGrid>
              <a:tr h="268200">
                <a:tc gridSpan="4"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Deduções e recursos arrecadas em exercícios anteriores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268200">
                <a:tc gridSpan="2"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Deduções da Receita Corrente (I)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-8.391.852,69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</a:tr>
              <a:tr h="462600">
                <a:tc gridSpan="2">
                  <a:txBody>
                    <a:bodyPr lIns="9360" rIns="9360" tIns="936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Impostos, Taxas e Contribuições de Melhoria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9360" rIns="9360" tIns="936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ITR - FUNDEB, IPTU, ITBI, ISS, Taxas, Contribuições de Melhoria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-348.334,11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5680">
                <a:tc gridSpan="2">
                  <a:tcPr marL="9360" marR="936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16520">
                <a:tc gridSpan="2">
                  <a:txBody>
                    <a:bodyPr lIns="9360" rIns="9360" tIns="936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 de Serviços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9360" rIns="9360" tIns="936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Serviços administrativos e comerciais gerais, outros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- 136,05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16520">
                <a:tc gridSpan="2">
                  <a:txBody>
                    <a:bodyPr lIns="9360" rIns="9360" tIns="936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Deduções da Receita Transferência Corrente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9360" rIns="9360" tIns="936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FPM, desoneração ICMS, Cota-Parte ICMS, Cota-Parte IPVA, Cota-Parte IPI – 20% FUNDEB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- 8.041.452,53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16520">
                <a:tc gridSpan="2">
                  <a:txBody>
                    <a:bodyPr lIns="9360" rIns="9360" tIns="936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Outras Receitas Correntes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9360" rIns="9360" tIns="936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Multas e Juros, Indenizações, Restituições e Ressarcimentos, Troca-troca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- 1.930,00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12760">
                <a:tc gridSpan="2"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 (Alienação de Bens) (II)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Bens Imóveis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- 1.500,00 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</a:tr>
              <a:tr h="268200">
                <a:tc gridSpan="3"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das Deduções (B = I + II)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-8.393.352,69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</a:tr>
              <a:tr h="265680">
                <a:tc>
                  <a:tcPr marL="9360" marR="9360"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cPr marL="9360" marR="9360"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cPr marL="9360" marR="9360"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8560">
                <a:tc gridSpan="3"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 Total (A -B)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94.807.557,16 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sp>
        <p:nvSpPr>
          <p:cNvPr id="142" name="TextShape 3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125AD41D-825F-4D5F-8A66-67FC89795941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43" name="CustomShape 4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LOA 2021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5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932563BD-CF06-4667-A1B5-062C9926746C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46" name="TextShape 3"/>
          <p:cNvSpPr txBox="1"/>
          <p:nvPr/>
        </p:nvSpPr>
        <p:spPr>
          <a:xfrm>
            <a:off x="457200" y="1600200"/>
            <a:ext cx="8229240" cy="40608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Receita estimada para 2021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7" name="CustomShape 4"/>
          <p:cNvSpPr/>
          <p:nvPr/>
        </p:nvSpPr>
        <p:spPr>
          <a:xfrm>
            <a:off x="2297880" y="3069000"/>
            <a:ext cx="4547520" cy="82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pt-BR" sz="4800" spc="-1" strike="noStrike">
                <a:solidFill>
                  <a:srgbClr val="000000"/>
                </a:solidFill>
                <a:latin typeface="Calibri"/>
              </a:rPr>
              <a:t>R$ 76.484.557,16</a:t>
            </a:r>
            <a:endParaRPr b="0" lang="pt-BR" sz="4800" spc="-1" strike="noStrike">
              <a:latin typeface="Arial"/>
            </a:endParaRPr>
          </a:p>
        </p:txBody>
      </p:sp>
      <p:sp>
        <p:nvSpPr>
          <p:cNvPr id="148" name="CustomShape 5"/>
          <p:cNvSpPr/>
          <p:nvPr/>
        </p:nvSpPr>
        <p:spPr>
          <a:xfrm>
            <a:off x="2483640" y="2637000"/>
            <a:ext cx="417600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Receita da Administração Direta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49" name="CustomShape 6"/>
          <p:cNvSpPr/>
          <p:nvPr/>
        </p:nvSpPr>
        <p:spPr>
          <a:xfrm>
            <a:off x="2364120" y="4581000"/>
            <a:ext cx="4415040" cy="82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pt-BR" sz="4000" spc="-1" strike="noStrike">
                <a:solidFill>
                  <a:srgbClr val="000000"/>
                </a:solidFill>
                <a:latin typeface="Calibri"/>
              </a:rPr>
              <a:t>R$ </a:t>
            </a:r>
            <a:r>
              <a:rPr b="1" lang="pt-BR" sz="4800" spc="-1" strike="noStrike">
                <a:solidFill>
                  <a:srgbClr val="000000"/>
                </a:solidFill>
                <a:latin typeface="Calibri"/>
              </a:rPr>
              <a:t>94.807.557,16</a:t>
            </a:r>
            <a:endParaRPr b="0" lang="pt-BR" sz="4800" spc="-1" strike="noStrike">
              <a:latin typeface="Arial"/>
            </a:endParaRPr>
          </a:p>
        </p:txBody>
      </p:sp>
      <p:sp>
        <p:nvSpPr>
          <p:cNvPr id="150" name="CustomShape 7"/>
          <p:cNvSpPr/>
          <p:nvPr/>
        </p:nvSpPr>
        <p:spPr>
          <a:xfrm>
            <a:off x="2483640" y="4149000"/>
            <a:ext cx="417600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Receita Consolidada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51" name="CustomShape 8"/>
          <p:cNvSpPr/>
          <p:nvPr/>
        </p:nvSpPr>
        <p:spPr>
          <a:xfrm>
            <a:off x="30960" y="6021360"/>
            <a:ext cx="3456000" cy="817920"/>
          </a:xfrm>
          <a:prstGeom prst="rect">
            <a:avLst/>
          </a:prstGeom>
          <a:solidFill>
            <a:srgbClr val="2d2e40"/>
          </a:solidFill>
          <a:ln>
            <a:solidFill>
              <a:srgbClr val="2d3043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10904</TotalTime>
  <Application>LibreOffice/7.0.1.2$Windows_X86_64 LibreOffice_project/7cbcfc562f6eb6708b5ff7d7397325de9e764452</Application>
  <Words>2376</Words>
  <Paragraphs>818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2017-09-28T13:49:21Z</dcterms:created>
  <dc:creator>PLANEJAMEMTO</dc:creator>
  <dc:description/>
  <dc:language>pt-BR</dc:language>
  <cp:lastModifiedBy>Ilse Pediriva</cp:lastModifiedBy>
  <cp:lastPrinted>2017-11-24T12:48:43Z</cp:lastPrinted>
  <dcterms:modified xsi:type="dcterms:W3CDTF">2020-11-06T13:31:08Z</dcterms:modified>
  <cp:revision>348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1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26</vt:i4>
  </property>
  <property fmtid="{D5CDD505-2E9C-101B-9397-08002B2CF9AE}" pid="8" name="PresentationFormat">
    <vt:lpwstr>Apresentação na tela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35</vt:i4>
  </property>
</Properties>
</file>