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58B8DE-4F21-48AF-9D4C-CEAF8791900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D56947-8A34-423C-81BB-E3D2B05753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0F9C2B-C432-4B60-A506-AED9B200D1F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A791D4-49C2-4086-8CE9-97B9DC9568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506C50-6C83-4EC8-8145-A4A17588917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464ECC-E751-4738-AF36-35FFB47834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65342E-60AF-4163-8A79-C2F1E879E6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BFE5AE-229B-408E-936E-0A50039366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594F40-203E-4F53-AA1D-B9600FF230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9BCD55-0D09-49F6-83D5-D15F4031F8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74A9B5-A20D-4951-8666-03C85B0A3D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8B179C-4212-4EAC-86EB-5D4AA8463E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E60CA9-F415-44F0-9832-CB63811401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03E2D8-3FB4-4EE5-A739-3FDB9EA9EB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59220C-37EF-4DBC-909A-D37D884458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B024DA-EEAB-4BA1-8B19-DCC1CC8E2D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E5CD56-934B-4005-B0A3-58AB68D4E7D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B04FE0D-1526-4619-8F0A-0074D9B513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303618-3858-4020-9E37-AE0921B98B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F84673D-2F20-4D23-A8F0-9D606EAFE8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379FA5-9CA3-424B-9B0D-CCB76764FF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AF5215-E28B-4931-8C4B-43E6CB6797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B6482C-4BE6-42BA-8B47-C79BFA5742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491C6F-DD7A-4784-9CF4-9190E74D12E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795D78-2CDC-4C85-9AEE-252B7F0ADB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FCA341-1ABC-4D66-A0B8-69F2FF80F9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EBB9AF-DB4A-4BEB-BE31-33FE00399D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5A1D1D-F196-450A-920B-B72683F30C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28B493-06FD-4709-89EB-6D9A5DEF55C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D29C4E-8F3D-40BD-92B2-0F83F115CC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E5F031-0F53-4000-8384-33EC075C23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386361-ED54-470A-8843-39D48BD14A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A2C779-42FE-4AE8-A624-017BB8EDA69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7E83DE-9098-46BD-B367-C221649FFE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99D822-F161-44CF-9C9E-37423CFAEE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DA95AE-0B5D-4D62-A4B7-780766DA24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pt-BR" sz="5400" spc="-1" strike="noStrike">
                <a:solidFill>
                  <a:schemeClr val="accent1"/>
                </a:solidFill>
                <a:latin typeface="Trebuchet MS"/>
              </a:rPr>
              <a:t>Clique para editar o título mestre</a:t>
            </a:r>
            <a:endParaRPr b="0" lang="pt-BR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pt-BR" sz="900" spc="-1" strike="noStrike">
                <a:solidFill>
                  <a:srgbClr val="8b8b8b"/>
                </a:solidFill>
                <a:latin typeface="Trebuchet MS"/>
              </a:rPr>
              <a:t>&lt;data/hora&gt;</a:t>
            </a:r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BEAD83-6DEF-4B3D-8E23-6F35E056559C}" type="slidenum">
              <a:rPr b="0" lang="pt-B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Clique para editar o formato do texto da estrutura de tópicos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2.º nível da estrutura de tópicos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3.º nível da estrutura de tópicos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4.º nível da estrutura de tópicos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Trebuchet MS"/>
              </a:rPr>
              <a:t>5.º nível da estrutura de tópicos</a:t>
            </a:r>
            <a:endParaRPr b="0" lang="pt-BR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Trebuchet MS"/>
              </a:rPr>
              <a:t>6.º nível da estrutura de tópicos</a:t>
            </a:r>
            <a:endParaRPr b="0" lang="pt-BR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404040"/>
                </a:solidFill>
                <a:latin typeface="Trebuchet MS"/>
              </a:rPr>
              <a:t>7.º nível da estrutura de tópicos</a:t>
            </a:r>
            <a:endParaRPr b="0" lang="pt-BR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4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6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Clique para editar o título mestre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Clique para editar o texto mestre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Segundo nível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Terceiro nível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Quarto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Quinto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pt-BR" sz="900" spc="-1" strike="noStrike">
                <a:solidFill>
                  <a:srgbClr val="8b8b8b"/>
                </a:solidFill>
                <a:latin typeface="Trebuchet MS"/>
              </a:rPr>
              <a:t>&lt;data/hora&gt;</a:t>
            </a:r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7BE01CA-CAD3-4BCC-83BE-DE0CD21309FF}" type="slidenum">
              <a:rPr b="0" lang="pt-B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6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7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pt-B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Clique para editar o título mestre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Clique para editar o texto mestre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Segundo nível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Terceiro nível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Quarto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Quinto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Clique para editar o texto mestre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Segundo nível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Terceiro nível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Quarto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200" spc="-1" strike="noStrike">
                <a:solidFill>
                  <a:srgbClr val="404040"/>
                </a:solidFill>
                <a:latin typeface="Trebuchet MS"/>
              </a:rPr>
              <a:t>Quinto nível</a:t>
            </a:r>
            <a:endParaRPr b="0" lang="pt-B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pt-BR" sz="900" spc="-1" strike="noStrike">
                <a:solidFill>
                  <a:srgbClr val="8b8b8b"/>
                </a:solidFill>
                <a:latin typeface="Trebuchet MS"/>
              </a:rPr>
              <a:t>&lt;data/hora&gt;</a:t>
            </a:r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pt-B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C3F844-3C0F-49D7-B636-60F3D3F4E11F}" type="slidenum">
              <a:rPr b="0" lang="pt-B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pt-BR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pt-BR" sz="5400" spc="-1" strike="noStrike">
                <a:solidFill>
                  <a:schemeClr val="accent1"/>
                </a:solidFill>
                <a:latin typeface="Trebuchet MS"/>
              </a:rPr>
              <a:t>LOA 2023</a:t>
            </a:r>
            <a:endParaRPr b="0" lang="pt-BR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800" spc="-1" strike="noStrike">
                <a:solidFill>
                  <a:srgbClr val="808080"/>
                </a:solidFill>
                <a:latin typeface="Trebuchet MS"/>
              </a:rPr>
              <a:t>11/11/2022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Imagem 3" descr=""/>
          <p:cNvPicPr/>
          <p:nvPr/>
        </p:nvPicPr>
        <p:blipFill>
          <a:blip r:embed="rId1"/>
          <a:stretch/>
        </p:blipFill>
        <p:spPr>
          <a:xfrm>
            <a:off x="1618920" y="1324440"/>
            <a:ext cx="3293280" cy="40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89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773720"/>
            <a:ext cx="10674000" cy="477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91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553400"/>
            <a:ext cx="10582920" cy="473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93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641600"/>
            <a:ext cx="10680480" cy="411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95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542960"/>
            <a:ext cx="10674000" cy="478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97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434960"/>
            <a:ext cx="10674000" cy="478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PROGRAMAS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99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905840"/>
            <a:ext cx="10674000" cy="209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CÂMARA MUNICIPAL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01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897200"/>
            <a:ext cx="10674000" cy="328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GABINETE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03" name="Espaço Reservado para Conteúdo 5" descr=""/>
          <p:cNvPicPr/>
          <p:nvPr/>
        </p:nvPicPr>
        <p:blipFill>
          <a:blip r:embed="rId1"/>
          <a:stretch/>
        </p:blipFill>
        <p:spPr>
          <a:xfrm>
            <a:off x="677520" y="1270080"/>
            <a:ext cx="10674000" cy="330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ADMINISTRAÇÃO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05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160" y="1435680"/>
            <a:ext cx="10674360" cy="46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PLANEJAMENTO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07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160" y="1555560"/>
            <a:ext cx="10674360" cy="19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Participação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Conselho Municipal de Saúde – 08/11/2022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Conselho Municipal do FUNDEB – 11/11/2022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Conselho Municipal de Educação – 11/11/2022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Conselho Municipal de Alimentação Escolar – 11/11/2022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Conselho Municipal de Ass. Social – 08/11/2022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Comunidade – 11/11/2022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FINANÇAS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09" name="Imagem 2" descr=""/>
          <p:cNvPicPr/>
          <p:nvPr/>
        </p:nvPicPr>
        <p:blipFill>
          <a:blip r:embed="rId1"/>
          <a:stretch/>
        </p:blipFill>
        <p:spPr>
          <a:xfrm>
            <a:off x="677160" y="1457640"/>
            <a:ext cx="10674360" cy="260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OBRAS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11" name="Espaço Reservado para Conteúdo 5" descr=""/>
          <p:cNvPicPr/>
          <p:nvPr/>
        </p:nvPicPr>
        <p:blipFill>
          <a:blip r:embed="rId1"/>
          <a:stretch/>
        </p:blipFill>
        <p:spPr>
          <a:xfrm>
            <a:off x="677880" y="1641600"/>
            <a:ext cx="10666440" cy="411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OBRAS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13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160" y="1454400"/>
            <a:ext cx="10674000" cy="264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OBRAS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15" name="Espaço Reservado para Conteúdo 3" descr=""/>
          <p:cNvPicPr/>
          <p:nvPr/>
        </p:nvPicPr>
        <p:blipFill>
          <a:blip r:embed="rId1"/>
          <a:stretch/>
        </p:blipFill>
        <p:spPr>
          <a:xfrm>
            <a:off x="1197000" y="1270080"/>
            <a:ext cx="10154880" cy="521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OBRAS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17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2018520"/>
            <a:ext cx="10674000" cy="348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TRANSPORTES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19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472040"/>
            <a:ext cx="10674000" cy="47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ENSINO FUNDAMENTAL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1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382400"/>
            <a:ext cx="10674000" cy="475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ENSINO FUNDAMENTAL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3" name="Espaço Reservado para Conteúdo 3" descr=""/>
          <p:cNvPicPr/>
          <p:nvPr/>
        </p:nvPicPr>
        <p:blipFill>
          <a:blip r:embed="rId1"/>
          <a:stretch/>
        </p:blipFill>
        <p:spPr>
          <a:xfrm>
            <a:off x="1109880" y="1385280"/>
            <a:ext cx="10242000" cy="51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EDUCAÇÃO INFANTIL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5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483560"/>
            <a:ext cx="10674000" cy="475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EDUCAÇÃO INFANTIL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7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619640"/>
            <a:ext cx="10675080" cy="415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Objetivos da LOA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77160" y="1371600"/>
            <a:ext cx="8596440" cy="466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Estimar a receita e fixar a despesa do município de Três Passos para o exercício financeiro de 2023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Da Autorização para Abertura de Créditos Suplementares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Abertura de Créditos Suplementares </a:t>
            </a:r>
            <a:r>
              <a:rPr b="0" lang="pt-BR" sz="1600" spc="-1" strike="noStrike">
                <a:solidFill>
                  <a:srgbClr val="ff0000"/>
                </a:solidFill>
                <a:latin typeface="Trebuchet MS"/>
              </a:rPr>
              <a:t>até o limite de 20%</a:t>
            </a: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 da sua despesa total fixada, compreendendo as operações intraorçamentárias, com a finalidade de suprir insuficiências de dotações orçamentárias, mediante a utilização de recursos provenientes de: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a) anulação parcial ou total de suas dotações, inclusive a Reserva de Contingência;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400" spc="-1" strike="noStrike">
                <a:solidFill>
                  <a:srgbClr val="404040"/>
                </a:solidFill>
                <a:latin typeface="Trebuchet MS"/>
              </a:rPr>
              <a:t>b) incorporação de superávit financeiro do exercício anterior, bem como o que for gerado em 2022 a partir do cancelamento de restos a pagar, obedecidas as respectivas fontes/destinações de recursos;</a:t>
            </a:r>
            <a:endParaRPr b="0" lang="pt-BR" sz="14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c) excesso de arrecadação obedecidas as respectivas fontes/destinações de recursos.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Ao Poder Legislativo, mediante Resolução da Mesa Diretora da Câmara, a abertura de Créditos Suplementares </a:t>
            </a:r>
            <a:r>
              <a:rPr b="0" lang="pt-BR" sz="1600" spc="-1" strike="noStrike">
                <a:solidFill>
                  <a:srgbClr val="ff0000"/>
                </a:solidFill>
                <a:latin typeface="Trebuchet MS"/>
              </a:rPr>
              <a:t>até o limite de 20%</a:t>
            </a: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 de sua despesa total fixada, compreendendo as operações intraorçamentárias da Câmara, com a finalidade de suprir insuficiências de suas dotações orçamentárias, desde que sejam indicados, como recursos, a anulação parcial ou total de dotações do próprio Poder Legislativo.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As autorizações de que trata os incisos I e II do caput abrangem também as suplementações de programações que forem incluídas na Lei Orçamentária através de créditos especiais.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EDUCAÇÃO INFANTIL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29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160" y="1603440"/>
            <a:ext cx="10674000" cy="272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ENSINO MÉDIO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1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160" y="1849680"/>
            <a:ext cx="10674000" cy="19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ENSINO SUPERIOR</a:t>
            </a:r>
            <a:br>
              <a:rPr sz="3600"/>
            </a:b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3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630440"/>
            <a:ext cx="10674000" cy="270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DESPORTO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5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847880"/>
            <a:ext cx="10674000" cy="264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CULTURA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7" name="Espaço Reservado para Conteúdo 4" descr=""/>
          <p:cNvPicPr/>
          <p:nvPr/>
        </p:nvPicPr>
        <p:blipFill>
          <a:blip r:embed="rId1"/>
          <a:stretch/>
        </p:blipFill>
        <p:spPr>
          <a:xfrm>
            <a:off x="1221840" y="1443960"/>
            <a:ext cx="10130040" cy="523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EDUCAÇÃO ESPECIAL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9" name="Espaço Reservado para Conteúdo 5" descr=""/>
          <p:cNvPicPr/>
          <p:nvPr/>
        </p:nvPicPr>
        <p:blipFill>
          <a:blip r:embed="rId1"/>
          <a:stretch/>
        </p:blipFill>
        <p:spPr>
          <a:xfrm>
            <a:off x="677880" y="1748160"/>
            <a:ext cx="10674000" cy="202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EDUCAÇÃO – ADMINISTRAÇÃO GERAL SMEC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1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770120"/>
            <a:ext cx="10674000" cy="340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SAÚDE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3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729080"/>
            <a:ext cx="10674000" cy="472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SAÚDE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5" name="Espaço Reservado para Conteúdo 3" descr=""/>
          <p:cNvPicPr/>
          <p:nvPr/>
        </p:nvPicPr>
        <p:blipFill>
          <a:blip r:embed="rId1"/>
          <a:stretch/>
        </p:blipFill>
        <p:spPr>
          <a:xfrm>
            <a:off x="763560" y="1718640"/>
            <a:ext cx="10588320" cy="48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SAÚDE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7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388160"/>
            <a:ext cx="10687680" cy="481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Objetivos da LOA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77160" y="1371600"/>
            <a:ext cx="8596440" cy="466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Além dos créditos suplementares autorizados, fica o Poder Executivo também autorizado a abrir créditos suplementares destinados ao reforço de:</a:t>
            </a:r>
            <a:br>
              <a:rPr sz="1800"/>
            </a:br>
            <a:br>
              <a:rPr sz="1800"/>
            </a:b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I - de dotações do Grupo de Natureza da Despesa 1 - Pessoal e Encargos Sociais, mediante a utilização de recursos oriundos de anulação de despesas consignadas ao mesmo grupo;</a:t>
            </a:r>
            <a:br>
              <a:rPr sz="1800"/>
            </a:br>
            <a:br>
              <a:rPr sz="1800"/>
            </a:b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II - dotações de despesas classificáveis nos elementos 21 - Juros Sobre a Dívida por Contratos, 22 - Outros Encargos Sobre a Dívida por Contrato, 71 - Principal da Dívida Contratual Resgatado e 91 - Sentenças Judiciais;</a:t>
            </a:r>
            <a:br>
              <a:rPr sz="1800"/>
            </a:br>
            <a:br>
              <a:rPr sz="1800"/>
            </a:b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III - dotações de despesas suportadas com recursos provenientes de operações de crédito, alienação de bens móveis e imóveis e transferências voluntárias da União e do Estado.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SAÚDE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9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608480"/>
            <a:ext cx="10674000" cy="19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AGRICULTURA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1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619640"/>
            <a:ext cx="10675080" cy="474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AGRICULTURA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3" name="Espaço Reservado para Conteúdo 3" descr=""/>
          <p:cNvPicPr/>
          <p:nvPr/>
        </p:nvPicPr>
        <p:blipFill>
          <a:blip r:embed="rId1"/>
          <a:stretch/>
        </p:blipFill>
        <p:spPr>
          <a:xfrm>
            <a:off x="771840" y="1532520"/>
            <a:ext cx="10580040" cy="488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AGRICULTURA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5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1435680"/>
            <a:ext cx="10674000" cy="479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DESENVOLVIMENTO E INOVAÇÃO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7" name="Espaço Reservado para Conteúdo 3" descr=""/>
          <p:cNvPicPr/>
          <p:nvPr/>
        </p:nvPicPr>
        <p:blipFill>
          <a:blip r:embed="rId1"/>
          <a:stretch/>
        </p:blipFill>
        <p:spPr>
          <a:xfrm>
            <a:off x="1136880" y="1451160"/>
            <a:ext cx="10215000" cy="516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ASSISTÊNCIA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9" name="Espaço Reservado para Conteúdo 6" descr=""/>
          <p:cNvPicPr/>
          <p:nvPr/>
        </p:nvPicPr>
        <p:blipFill>
          <a:blip r:embed="rId1"/>
          <a:stretch/>
        </p:blipFill>
        <p:spPr>
          <a:xfrm>
            <a:off x="677880" y="1270080"/>
            <a:ext cx="10674000" cy="480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ASSISTÊNCIA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1" name="Espaço Reservado para Conteúdo 6" descr=""/>
          <p:cNvPicPr/>
          <p:nvPr/>
        </p:nvPicPr>
        <p:blipFill>
          <a:blip r:embed="rId1"/>
          <a:stretch/>
        </p:blipFill>
        <p:spPr>
          <a:xfrm>
            <a:off x="677880" y="2382840"/>
            <a:ext cx="10674000" cy="287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ASSISTÊNCIA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3" name="Espaço Reservado para Conteúdo 3" descr=""/>
          <p:cNvPicPr/>
          <p:nvPr/>
        </p:nvPicPr>
        <p:blipFill>
          <a:blip r:embed="rId1"/>
          <a:stretch/>
        </p:blipFill>
        <p:spPr>
          <a:xfrm>
            <a:off x="827280" y="1539360"/>
            <a:ext cx="10524600" cy="1314000"/>
          </a:xfrm>
          <a:prstGeom prst="rect">
            <a:avLst/>
          </a:prstGeom>
          <a:ln w="0">
            <a:noFill/>
          </a:ln>
        </p:spPr>
      </p:pic>
      <p:pic>
        <p:nvPicPr>
          <p:cNvPr id="264" name="Imagem 4" descr=""/>
          <p:cNvPicPr/>
          <p:nvPr/>
        </p:nvPicPr>
        <p:blipFill>
          <a:blip r:embed="rId2"/>
          <a:stretch/>
        </p:blipFill>
        <p:spPr>
          <a:xfrm>
            <a:off x="827280" y="3016800"/>
            <a:ext cx="10524600" cy="1329840"/>
          </a:xfrm>
          <a:prstGeom prst="rect">
            <a:avLst/>
          </a:prstGeom>
          <a:ln w="0">
            <a:noFill/>
          </a:ln>
        </p:spPr>
      </p:pic>
      <p:pic>
        <p:nvPicPr>
          <p:cNvPr id="265" name="Imagem 5" descr=""/>
          <p:cNvPicPr/>
          <p:nvPr/>
        </p:nvPicPr>
        <p:blipFill>
          <a:blip r:embed="rId3"/>
          <a:stretch/>
        </p:blipFill>
        <p:spPr>
          <a:xfrm>
            <a:off x="827280" y="4503960"/>
            <a:ext cx="10525680" cy="133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PROCURADORIA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7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160" y="1740600"/>
            <a:ext cx="10674000" cy="199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MEIO AMBIENTE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9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418760"/>
            <a:ext cx="10674000" cy="343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Das Emendas Individuais e de Bancada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Reserva de Contingência (Art. 35)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1,2% da receita corrente líquida orçada de 2023;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600" spc="-1" strike="noStrike">
                <a:solidFill>
                  <a:srgbClr val="404040"/>
                </a:solidFill>
                <a:latin typeface="Trebuchet MS"/>
              </a:rPr>
              <a:t>1 % da receita corrente líquida estimada para o exercício de 2022;</a:t>
            </a: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spcBef>
                <a:spcPts val="1417"/>
              </a:spcBef>
              <a:buNone/>
            </a:pPr>
            <a:endParaRPr b="0" lang="pt-BR" sz="1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pt-BR" sz="1800" spc="-1" strike="noStrike">
                <a:solidFill>
                  <a:srgbClr val="404040"/>
                </a:solidFill>
                <a:latin typeface="Trebuchet MS"/>
              </a:rPr>
              <a:t>Em até 30 dias após a aprovação da LOA, o Poder Executivo estabelecerá, em decreto, o cronograma para análise e verificação de eventuais impedimentos das programações aprovadas pelo Legislativo e demais procedimentos necessários à viabilização da execução das emendas (Art. 36)</a:t>
            </a: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pt-B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MEIO AMBIENTE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1" name="Espaço Reservado para Conteúdo 5" descr=""/>
          <p:cNvPicPr/>
          <p:nvPr/>
        </p:nvPicPr>
        <p:blipFill>
          <a:blip r:embed="rId1"/>
          <a:stretch/>
        </p:blipFill>
        <p:spPr>
          <a:xfrm>
            <a:off x="677880" y="1555200"/>
            <a:ext cx="10674000" cy="2809800"/>
          </a:xfrm>
          <a:prstGeom prst="rect">
            <a:avLst/>
          </a:prstGeom>
          <a:ln w="0">
            <a:noFill/>
          </a:ln>
        </p:spPr>
      </p:pic>
      <p:pic>
        <p:nvPicPr>
          <p:cNvPr id="272" name="Imagem 6" descr=""/>
          <p:cNvPicPr/>
          <p:nvPr/>
        </p:nvPicPr>
        <p:blipFill>
          <a:blip r:embed="rId2"/>
          <a:stretch/>
        </p:blipFill>
        <p:spPr>
          <a:xfrm>
            <a:off x="677160" y="4512240"/>
            <a:ext cx="10674360" cy="130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8959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ENCARGOS ESPECIAIS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4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880" y="1675080"/>
            <a:ext cx="10674000" cy="40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RESERVA DE CONTINGÊNCIA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6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77520" y="2081880"/>
            <a:ext cx="10674000" cy="134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RPPS – REGIME PRÓPRIO DE PREVIDENCIA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78" name="Espaço Reservado para Conteúdo 3" descr=""/>
          <p:cNvPicPr/>
          <p:nvPr/>
        </p:nvPicPr>
        <p:blipFill>
          <a:blip r:embed="rId1"/>
          <a:srcRect l="0" t="0" r="0" b="2164"/>
          <a:stretch/>
        </p:blipFill>
        <p:spPr>
          <a:xfrm>
            <a:off x="677880" y="2002680"/>
            <a:ext cx="10674000" cy="40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RPPS – REGIME PRÓPRIO DE PREVIDENCIA SOCIAL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0" name="Espaço Reservado para Conteúdo 4" descr=""/>
          <p:cNvPicPr/>
          <p:nvPr/>
        </p:nvPicPr>
        <p:blipFill>
          <a:blip r:embed="rId1"/>
          <a:stretch/>
        </p:blipFill>
        <p:spPr>
          <a:xfrm>
            <a:off x="677880" y="2068200"/>
            <a:ext cx="10674000" cy="130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Previsão da Receita e Despesa Parâmetros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80" name="Espaço Reservado para Conteúdo 2" descr=""/>
          <p:cNvPicPr/>
          <p:nvPr/>
        </p:nvPicPr>
        <p:blipFill>
          <a:blip r:embed="rId1"/>
          <a:stretch/>
        </p:blipFill>
        <p:spPr>
          <a:xfrm>
            <a:off x="677160" y="2548440"/>
            <a:ext cx="10936440" cy="309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77880" y="16812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RECEITAS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82" name="Espaço Reservado para Conteúdo 5"/>
          <p:cNvGraphicFramePr/>
          <p:nvPr/>
        </p:nvGraphicFramePr>
        <p:xfrm>
          <a:off x="677880" y="872280"/>
          <a:ext cx="5430960" cy="5748840"/>
        </p:xfrm>
        <a:graphic>
          <a:graphicData uri="http://schemas.openxmlformats.org/drawingml/2006/table">
            <a:tbl>
              <a:tblPr/>
              <a:tblGrid>
                <a:gridCol w="3853440"/>
                <a:gridCol w="1577160"/>
              </a:tblGrid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4 - RECEITA ORÇAMENTÁRIA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122.605.020,00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4.1 - RECEITAS CORRENTES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121.405.020,00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4.1.1 - RECEITA TRIBUTÁRIA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22.156.150,00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4.1.1.1.3 - IRRF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4.300.000,00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4.1.1.1.8.01.1 - IPTU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7.692.800,00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4.1.1.1.8.01.4 - ITBI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2.348.000,00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4.1.1.1.8.02.3 - ISSQN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5.227.500,00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4.1.1.2 - TAXAS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2.437.849,99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4.1.1.3 - CONTRIBUIÇÃO DE MELHORIA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150.000,00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4.1.2 - RECEITA DE CONTRIBUIÇÕES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2.230.000,00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4.1.3 - RECEITA PATRIMONIAL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2.294.151,00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4.1.6 - RECEITA DE SERVIÇOS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145.000,00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4.1.7 - TRANSFERÊNCIAS CORRENTES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93.987.719,01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4.1.7.1 - TRANSFERÊNCIAS DA UNIÃO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40.163.269,01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4.1.7.1.8.01 - COTA PARTE FPM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30.900.000,00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4.1.7.1.8 -  TRANSF. ITR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30.000,00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4.1.7.1.8.02.6 - COTA PARTE FUNDO PETRÓLEO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1.000.960,00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4.1.7.1.8.03 - TRANSF. SUS - FUNDO A FUNDO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5.805.790,50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4.1.7.1.8.05 - TRANSF. FNDE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2.127.118,50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728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4.1.7.1.8.12 - TRANSF. FNAS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299.400,00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3" name="Espaço Reservado para Conteúdo 6"/>
          <p:cNvGraphicFramePr/>
          <p:nvPr/>
        </p:nvGraphicFramePr>
        <p:xfrm>
          <a:off x="6245640" y="872280"/>
          <a:ext cx="5231160" cy="5748840"/>
        </p:xfrm>
        <a:graphic>
          <a:graphicData uri="http://schemas.openxmlformats.org/drawingml/2006/table">
            <a:tbl>
              <a:tblPr/>
              <a:tblGrid>
                <a:gridCol w="3711960"/>
                <a:gridCol w="1519200"/>
              </a:tblGrid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4.1.7.2 - TRANSFERÊNCIAS DO ESTADO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29.824.450,00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4.1.7.2.8.01.1 - COTA PARTE DO ICMS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22.200.000,00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4.1.7.2.8.01.2 - COTA PARTE DO IPVA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5.885.000,00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4.1.7.2.8.01.3 - COTA PARTE IPI S/ EXPORT.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298.500,00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4.1.7.2.8.03 - TRANSF. RECURSOS SAÚDE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1.396.800,00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4.1.7.2.8.99 - OUTRAS TRANSF. DO ESTADO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44.150,00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4.1.7.5.8.01 - TRANSFERENCIA DO FUNDEB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24.000.000,00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4.1.9 - OUTRAS RECEITAS CORRENTES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592.000,00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4.2 - RECEITAS DE CAPITAL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1.200.000,00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4.2.2 - ALIENAÇÃO DE BENS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800.000,00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4.2.3 - AMORTIZAÇÃO DE EMPRÉSTIMOS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4.2.4 - TRANSF. DE CAPITAL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-  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9 - DEDUÇÕES DA RECEITA (-)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11.475.020,00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RECEITAS INSTITUTO DE PREVIDÊNCIA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18.470.000,00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4.1.2 - RECEITA DE CONTRIBUIÇÕES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3.578.699,00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4.1.3 - RECEITA PATRIMONIAL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4.194.450,00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4.1.9 - OUTRAS RECEITAS CORRENTES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50.500,00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4.7 - RECEITAS CORRENTES INTRA-ORÇAMENTÁRIAS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10.646.351,00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8656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03120"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TOTAL RECEITA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129.600.000,00 </a:t>
                      </a:r>
                      <a:endParaRPr b="0" lang="pt-BR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DESPESAS DISTRIBUIÇÃO GLOBAL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85" name="Espaço Reservado para Conteúdo 6"/>
          <p:cNvGraphicFramePr/>
          <p:nvPr/>
        </p:nvGraphicFramePr>
        <p:xfrm>
          <a:off x="677880" y="1198080"/>
          <a:ext cx="10641240" cy="5501520"/>
        </p:xfrm>
        <a:graphic>
          <a:graphicData uri="http://schemas.openxmlformats.org/drawingml/2006/table">
            <a:tbl>
              <a:tblPr/>
              <a:tblGrid>
                <a:gridCol w="6769440"/>
                <a:gridCol w="2640960"/>
                <a:gridCol w="1230840"/>
              </a:tblGrid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Unidade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Despesa 2023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Câmara Municipal de Vereadores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4.264.000,00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3,29%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Gabinete do Prefeito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1.036.000,00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0,80%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Administração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3.881.314,50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2,99%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Planejamento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343.000,00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0,26%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Finanças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2.150.000,00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1,66%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Obras e Viação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10.471.000,00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8,08%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Transportes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5.287.000,00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4,08%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4480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Educação, Cultura e Desporto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37.001.485,50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28,55%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Saúde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22.069.100,00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17,03%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Agricultura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5.312.000,00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4,10%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Desenvolvimento e Inovação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1.399.000,00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1,08%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Procuradoria Geral do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604.000,00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0,47%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Ass. Social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3.010.500,00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2,32%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Secretaria Municipal de Meio Ambiente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1.940.600,00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1,50%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Encargos Especiais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9.063.000,00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6,99%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Reserva de Contingência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3.298.000,00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2,54%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Instituto de Previdência do Servidor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18.470.000,00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14,25%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9088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129.600.000,00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pt-BR" sz="3600" spc="-1" strike="noStrike">
                <a:solidFill>
                  <a:schemeClr val="accent1"/>
                </a:solidFill>
                <a:latin typeface="Trebuchet MS"/>
              </a:rPr>
              <a:t>DESPESAS ADMINISTRAÇÃO DIRETA</a:t>
            </a:r>
            <a:endParaRPr b="0" lang="pt-BR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87" name="Espaço Reservado para Conteúdo 6"/>
          <p:cNvGraphicFramePr/>
          <p:nvPr/>
        </p:nvGraphicFramePr>
        <p:xfrm>
          <a:off x="677880" y="1198080"/>
          <a:ext cx="10674000" cy="5401800"/>
        </p:xfrm>
        <a:graphic>
          <a:graphicData uri="http://schemas.openxmlformats.org/drawingml/2006/table">
            <a:tbl>
              <a:tblPr/>
              <a:tblGrid>
                <a:gridCol w="7110720"/>
                <a:gridCol w="2161080"/>
                <a:gridCol w="1401840"/>
              </a:tblGrid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Unidade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1" lang="pt-BR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Despesa 2023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Gabinete do Prefeito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1.036.000,00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0,97%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Administração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3.881.314,50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3,63%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Planejamento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343.000,00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0,32%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Finanças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2.150.000,00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2,01%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Obras e Viação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10.471.000,00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9,80%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Transportes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5.287.000,00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4,95%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Educação, Cultura e Desporto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37.001.485,50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34,62%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0996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Saúde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22.069.100,00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20,65%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Agricultura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5.312.000,00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4,97%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Desenvolvimento e Inovação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1.399.000,00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1,31%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Procuradoria Geral do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604.000,00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0,57%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Ass. Social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3.010.500,00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2,82%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Secretaria Municipal de Meio Ambiente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1.940.600,00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1,82%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Encargos Especiais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9.063.000,00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8,48%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Reserva de Contingência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3.298.000,00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3,09%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182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106.866.000,00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pt-B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2335</TotalTime>
  <Application>LibreOffice/7.4.2.3$Windows_X86_64 LibreOffice_project/382eef1f22670f7f4118c8c2dd222ec7ad009daf</Application>
  <AppVersion>15.0000</AppVersion>
  <Words>785</Words>
  <Paragraphs>259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2022-07-14T12:07:58Z</dcterms:created>
  <dc:creator>Conta da Microsoft</dc:creator>
  <dc:description/>
  <dc:language>pt-BR</dc:language>
  <cp:lastModifiedBy>Conta da Microsoft</cp:lastModifiedBy>
  <dcterms:modified xsi:type="dcterms:W3CDTF">2022-12-07T11:45:00Z</dcterms:modified>
  <cp:revision>88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54</vt:i4>
  </property>
</Properties>
</file>