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3.png" ContentType="image/png"/>
  <Override PartName="/ppt/media/image2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04296B-C635-45E8-9223-7F7938208FB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FA9BD6D-A3A2-4EBE-81E7-1D6E1CB0BE5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AD4248D-48CF-4B39-AA0E-D579BC507C4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61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62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238E20A-30A0-43CC-82AE-B05D861C653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43D0A9-F1B5-43E6-A74A-BCF1A240996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F2FA479-F528-4D07-AAA7-153DB45A9CE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3271FD0-F0A0-4CD1-B3C9-9B18DF56FE2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7447FC-0617-44B6-AA0B-2A4D3A434CF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subTitle"/>
          </p:nvPr>
        </p:nvSpPr>
        <p:spPr>
          <a:xfrm>
            <a:off x="1506960" y="2404440"/>
            <a:ext cx="7766640" cy="763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4B34DF-24D6-4E08-A453-A42F71D688A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568E1D5-8247-4F64-A87A-9557A32BA9D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BF4989-B96E-4761-B798-C5B11A08CCC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11CB15-4EC4-4531-9EE8-FE5BC8A64CB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6"/>
          <p:cNvGrpSpPr/>
          <p:nvPr/>
        </p:nvGrpSpPr>
        <p:grpSpPr>
          <a:xfrm>
            <a:off x="0" y="-8640"/>
            <a:ext cx="12191760" cy="6866640"/>
            <a:chOff x="0" y="-8640"/>
            <a:chExt cx="12191760" cy="6866640"/>
          </a:xfrm>
        </p:grpSpPr>
        <p:cxnSp>
          <p:nvCxnSpPr>
            <p:cNvPr id="1" name="Straight Connector 19"/>
            <p:cNvCxnSpPr/>
            <p:nvPr/>
          </p:nvCxnSpPr>
          <p:spPr>
            <a:xfrm>
              <a:off x="9370800" y="0"/>
              <a:ext cx="1219680" cy="6858360"/>
            </a:xfrm>
            <a:prstGeom prst="straightConnector1">
              <a:avLst/>
            </a:prstGeom>
            <a:ln cap="rnd" w="9525">
              <a:solidFill>
                <a:srgbClr val="ffffff">
                  <a:lumMod val="75000"/>
                </a:srgbClr>
              </a:solidFill>
              <a:round/>
            </a:ln>
          </p:spPr>
        </p:cxnSp>
        <p:cxnSp>
          <p:nvCxnSpPr>
            <p:cNvPr id="2" name="Straight Connector 20"/>
            <p:cNvCxnSpPr/>
            <p:nvPr/>
          </p:nvCxnSpPr>
          <p:spPr>
            <a:xfrm flipH="1">
              <a:off x="7425000" y="3681360"/>
              <a:ext cx="4763880" cy="3177000"/>
            </a:xfrm>
            <a:prstGeom prst="straightConnector1">
              <a:avLst/>
            </a:prstGeom>
            <a:ln cap="rnd" w="9525">
              <a:solidFill>
                <a:srgbClr val="ffffff">
                  <a:lumMod val="85000"/>
                </a:srgbClr>
              </a:solidFill>
              <a:round/>
            </a:ln>
          </p:spPr>
        </p:cxnSp>
        <p:sp>
          <p:nvSpPr>
            <p:cNvPr id="3" name="Rectangle 23"/>
            <p:cNvSpPr/>
            <p:nvPr/>
          </p:nvSpPr>
          <p:spPr>
            <a:xfrm>
              <a:off x="9181440" y="-8640"/>
              <a:ext cx="3007080" cy="6866280"/>
            </a:xfrm>
            <a:custGeom>
              <a:avLst/>
              <a:gdLst>
                <a:gd name="textAreaLeft" fmla="*/ 0 w 3007080"/>
                <a:gd name="textAreaRight" fmla="*/ 3007440 w 300708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b="0" lang="pt-BR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" name="Rectangle 25"/>
            <p:cNvSpPr/>
            <p:nvPr/>
          </p:nvSpPr>
          <p:spPr>
            <a:xfrm>
              <a:off x="9603360" y="-8640"/>
              <a:ext cx="2588040" cy="6866280"/>
            </a:xfrm>
            <a:custGeom>
              <a:avLst/>
              <a:gdLst>
                <a:gd name="textAreaLeft" fmla="*/ 0 w 2588040"/>
                <a:gd name="textAreaRight" fmla="*/ 2588400 w 258804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b="0" lang="pt-BR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" name="Isosceles Triangle 23"/>
            <p:cNvSpPr/>
            <p:nvPr/>
          </p:nvSpPr>
          <p:spPr>
            <a:xfrm>
              <a:off x="8932320" y="3048120"/>
              <a:ext cx="3259440" cy="380952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b="0" lang="pt-BR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" name="Rectangle 27"/>
            <p:cNvSpPr/>
            <p:nvPr/>
          </p:nvSpPr>
          <p:spPr>
            <a:xfrm>
              <a:off x="9334440" y="-8640"/>
              <a:ext cx="2854080" cy="6866280"/>
            </a:xfrm>
            <a:custGeom>
              <a:avLst/>
              <a:gdLst>
                <a:gd name="textAreaLeft" fmla="*/ 0 w 2854080"/>
                <a:gd name="textAreaRight" fmla="*/ 2854440 w 285408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b="0" lang="pt-BR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" name="Rectangle 28"/>
            <p:cNvSpPr/>
            <p:nvPr/>
          </p:nvSpPr>
          <p:spPr>
            <a:xfrm>
              <a:off x="10898640" y="-8640"/>
              <a:ext cx="1289880" cy="6866280"/>
            </a:xfrm>
            <a:custGeom>
              <a:avLst/>
              <a:gdLst>
                <a:gd name="textAreaLeft" fmla="*/ 0 w 1289880"/>
                <a:gd name="textAreaRight" fmla="*/ 1290240 w 128988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b="0" lang="pt-BR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" name="Rectangle 29"/>
            <p:cNvSpPr/>
            <p:nvPr/>
          </p:nvSpPr>
          <p:spPr>
            <a:xfrm>
              <a:off x="10938960" y="-8640"/>
              <a:ext cx="1249560" cy="6866280"/>
            </a:xfrm>
            <a:custGeom>
              <a:avLst/>
              <a:gdLst>
                <a:gd name="textAreaLeft" fmla="*/ 0 w 1249560"/>
                <a:gd name="textAreaRight" fmla="*/ 1249920 w 124956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b="0" lang="pt-BR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" name="Isosceles Triangle 27"/>
            <p:cNvSpPr/>
            <p:nvPr/>
          </p:nvSpPr>
          <p:spPr>
            <a:xfrm>
              <a:off x="10371600" y="3589920"/>
              <a:ext cx="1816920" cy="326772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b="0" lang="pt-BR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0" name="Isosceles Triangle 28"/>
            <p:cNvSpPr/>
            <p:nvPr/>
          </p:nvSpPr>
          <p:spPr>
            <a:xfrm>
              <a:off x="0" y="4013280"/>
              <a:ext cx="448200" cy="284436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b="0" lang="pt-BR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11" name="Group 6"/>
          <p:cNvGrpSpPr/>
          <p:nvPr/>
        </p:nvGrpSpPr>
        <p:grpSpPr>
          <a:xfrm>
            <a:off x="360" y="-8640"/>
            <a:ext cx="12191400" cy="6866640"/>
            <a:chOff x="360" y="-8640"/>
            <a:chExt cx="12191400" cy="6866640"/>
          </a:xfrm>
        </p:grpSpPr>
        <p:cxnSp>
          <p:nvCxnSpPr>
            <p:cNvPr id="12" name="Straight Connector 31"/>
            <p:cNvCxnSpPr/>
            <p:nvPr/>
          </p:nvCxnSpPr>
          <p:spPr>
            <a:xfrm>
              <a:off x="9370800" y="0"/>
              <a:ext cx="1219680" cy="6858360"/>
            </a:xfrm>
            <a:prstGeom prst="straightConnector1">
              <a:avLst/>
            </a:prstGeom>
            <a:ln cap="rnd" w="9525">
              <a:solidFill>
                <a:srgbClr val="ffffff">
                  <a:lumMod val="75000"/>
                </a:srgbClr>
              </a:solidFill>
              <a:round/>
            </a:ln>
          </p:spPr>
        </p:cxnSp>
        <p:cxnSp>
          <p:nvCxnSpPr>
            <p:cNvPr id="13" name="Straight Connector 20"/>
            <p:cNvCxnSpPr/>
            <p:nvPr/>
          </p:nvCxnSpPr>
          <p:spPr>
            <a:xfrm flipH="1">
              <a:off x="7425000" y="3681360"/>
              <a:ext cx="4763880" cy="3177000"/>
            </a:xfrm>
            <a:prstGeom prst="straightConnector1">
              <a:avLst/>
            </a:prstGeom>
            <a:ln cap="rnd" w="9525">
              <a:solidFill>
                <a:srgbClr val="ffffff">
                  <a:lumMod val="85000"/>
                </a:srgbClr>
              </a:solidFill>
              <a:round/>
            </a:ln>
          </p:spPr>
        </p:cxnSp>
        <p:sp>
          <p:nvSpPr>
            <p:cNvPr id="14" name="Rectangle 23"/>
            <p:cNvSpPr/>
            <p:nvPr/>
          </p:nvSpPr>
          <p:spPr>
            <a:xfrm>
              <a:off x="9181440" y="-8640"/>
              <a:ext cx="3007080" cy="6866280"/>
            </a:xfrm>
            <a:custGeom>
              <a:avLst/>
              <a:gdLst>
                <a:gd name="textAreaLeft" fmla="*/ 0 w 3007080"/>
                <a:gd name="textAreaRight" fmla="*/ 3007440 w 300708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b="0" lang="pt-BR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5" name="Rectangle 25"/>
            <p:cNvSpPr/>
            <p:nvPr/>
          </p:nvSpPr>
          <p:spPr>
            <a:xfrm>
              <a:off x="9603360" y="-8640"/>
              <a:ext cx="2588040" cy="6866280"/>
            </a:xfrm>
            <a:custGeom>
              <a:avLst/>
              <a:gdLst>
                <a:gd name="textAreaLeft" fmla="*/ 0 w 2588040"/>
                <a:gd name="textAreaRight" fmla="*/ 2588400 w 258804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b="0" lang="pt-BR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6" name="Isosceles Triangle 26"/>
            <p:cNvSpPr/>
            <p:nvPr/>
          </p:nvSpPr>
          <p:spPr>
            <a:xfrm>
              <a:off x="8932320" y="3048120"/>
              <a:ext cx="3259440" cy="380952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b="0" lang="pt-BR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7" name="Rectangle 27"/>
            <p:cNvSpPr/>
            <p:nvPr/>
          </p:nvSpPr>
          <p:spPr>
            <a:xfrm>
              <a:off x="9334440" y="-8640"/>
              <a:ext cx="2854080" cy="6866280"/>
            </a:xfrm>
            <a:custGeom>
              <a:avLst/>
              <a:gdLst>
                <a:gd name="textAreaLeft" fmla="*/ 0 w 2854080"/>
                <a:gd name="textAreaRight" fmla="*/ 2854440 w 285408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b="0" lang="pt-BR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8" name="Rectangle 28"/>
            <p:cNvSpPr/>
            <p:nvPr/>
          </p:nvSpPr>
          <p:spPr>
            <a:xfrm>
              <a:off x="10898640" y="-8640"/>
              <a:ext cx="1289880" cy="6866280"/>
            </a:xfrm>
            <a:custGeom>
              <a:avLst/>
              <a:gdLst>
                <a:gd name="textAreaLeft" fmla="*/ 0 w 1289880"/>
                <a:gd name="textAreaRight" fmla="*/ 1290240 w 128988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b="0" lang="pt-BR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9" name="Rectangle 29"/>
            <p:cNvSpPr/>
            <p:nvPr/>
          </p:nvSpPr>
          <p:spPr>
            <a:xfrm>
              <a:off x="10938960" y="-8640"/>
              <a:ext cx="1249560" cy="6866280"/>
            </a:xfrm>
            <a:custGeom>
              <a:avLst/>
              <a:gdLst>
                <a:gd name="textAreaLeft" fmla="*/ 0 w 1249560"/>
                <a:gd name="textAreaRight" fmla="*/ 1249920 w 124956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b="0" lang="pt-BR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0" name="Isosceles Triangle 30"/>
            <p:cNvSpPr/>
            <p:nvPr/>
          </p:nvSpPr>
          <p:spPr>
            <a:xfrm>
              <a:off x="10371600" y="3589920"/>
              <a:ext cx="1816920" cy="326772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b="0" lang="pt-BR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1" name="Isosceles Triangle 18"/>
            <p:cNvSpPr/>
            <p:nvPr/>
          </p:nvSpPr>
          <p:spPr>
            <a:xfrm rot="10800000">
              <a:off x="360" y="360"/>
              <a:ext cx="842400" cy="566568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b="0" lang="pt-BR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indent="0" algn="r">
              <a:lnSpc>
                <a:spcPct val="100000"/>
              </a:lnSpc>
              <a:buNone/>
            </a:pPr>
            <a:r>
              <a:rPr b="0" lang="pt-BR" sz="5400" spc="-1" strike="noStrike">
                <a:solidFill>
                  <a:schemeClr val="accent1"/>
                </a:solidFill>
                <a:latin typeface="Trebuchet MS"/>
              </a:rPr>
              <a:t>Clique para editar o título mestre</a:t>
            </a:r>
            <a:endParaRPr b="0" lang="pt-BR" sz="54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dt" idx="1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pt-BR" sz="900" spc="-1" strike="noStrike">
                <a:solidFill>
                  <a:srgbClr val="8b8b8b"/>
                </a:solidFill>
                <a:latin typeface="Trebuchet MS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pt-BR" sz="900" spc="-1" strike="noStrike">
                <a:solidFill>
                  <a:srgbClr val="8b8b8b"/>
                </a:solidFill>
                <a:latin typeface="Trebuchet MS"/>
              </a:rPr>
              <a:t>&lt;data/hora&gt;</a:t>
            </a:r>
            <a:endParaRPr b="0" lang="pt-BR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ftr" idx="2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sldNum" idx="3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pt-BR" sz="900" spc="-1" strike="noStrike">
                <a:solidFill>
                  <a:schemeClr val="accent1"/>
                </a:solidFill>
                <a:latin typeface="Trebuchet MS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0A53E21-6F78-475E-A3E0-32037DFF3D5A}" type="slidenum">
              <a:rPr b="0" lang="pt-BR" sz="900" spc="-1" strike="noStrike">
                <a:solidFill>
                  <a:schemeClr val="accent1"/>
                </a:solidFill>
                <a:latin typeface="Trebuchet MS"/>
              </a:rPr>
              <a:t>&lt;número&gt;</a:t>
            </a:fld>
            <a:endParaRPr b="0" lang="pt-BR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404040"/>
                </a:solidFill>
                <a:latin typeface="Trebuchet MS"/>
              </a:rPr>
              <a:t>Clique para editar o formato do texto da estrutura de tópicos</a:t>
            </a: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pc="-1" strike="noStrike">
                <a:solidFill>
                  <a:srgbClr val="404040"/>
                </a:solidFill>
                <a:latin typeface="Trebuchet MS"/>
              </a:rPr>
              <a:t>2.º nível da estrutura de tópicos</a:t>
            </a:r>
            <a:endParaRPr b="0" lang="pt-BR" sz="1400" spc="-1" strike="noStrike">
              <a:solidFill>
                <a:srgbClr val="404040"/>
              </a:solidFill>
              <a:latin typeface="Trebuchet M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3.º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4.º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5.º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6.º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7.º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hyperlink" Target="mailto:planejamento.trespassos@gmail.com" TargetMode="External"/><Relationship Id="rId2" Type="http://schemas.openxmlformats.org/officeDocument/2006/relationships/hyperlink" Target="mailto:planejamento@trespassos.rs.gov.br" TargetMode="External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tângulo Arredondado 4"/>
          <p:cNvSpPr/>
          <p:nvPr/>
        </p:nvSpPr>
        <p:spPr>
          <a:xfrm>
            <a:off x="703440" y="448560"/>
            <a:ext cx="10471320" cy="541584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chemeClr val="lt1"/>
              </a:solidFill>
              <a:latin typeface="Trebuchet MS"/>
            </a:endParaRPr>
          </a:p>
        </p:txBody>
      </p:sp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2857320" y="767160"/>
            <a:ext cx="8048160" cy="21186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txBody>
          <a:bodyPr anchor="b">
            <a:normAutofit/>
          </a:bodyPr>
          <a:p>
            <a:pPr indent="0">
              <a:lnSpc>
                <a:spcPct val="100000"/>
              </a:lnSpc>
              <a:buNone/>
            </a:pPr>
            <a:r>
              <a:rPr b="1" lang="pt-BR" sz="5400" spc="-1" strike="noStrike">
                <a:solidFill>
                  <a:srgbClr val="757575"/>
                </a:solidFill>
                <a:latin typeface="Calibri"/>
                <a:ea typeface="Calibri"/>
              </a:rPr>
              <a:t>Município de Três Passos</a:t>
            </a:r>
            <a:br>
              <a:rPr sz="5400"/>
            </a:br>
            <a:endParaRPr b="0" lang="pt-BR" sz="54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subTitle"/>
          </p:nvPr>
        </p:nvSpPr>
        <p:spPr>
          <a:xfrm>
            <a:off x="968040" y="2822400"/>
            <a:ext cx="9937440" cy="2707560"/>
          </a:xfrm>
          <a:prstGeom prst="rect">
            <a:avLst/>
          </a:prstGeom>
          <a:solidFill>
            <a:schemeClr val="accent1"/>
          </a:solidFill>
          <a:ln w="0">
            <a:noFill/>
          </a:ln>
        </p:spPr>
        <p:txBody>
          <a:bodyPr anchor="t">
            <a:normAutofit fontScale="76000"/>
          </a:bodyPr>
          <a:p>
            <a:pPr indent="0" algn="r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pt-BR" sz="4400" spc="-1" strike="noStrike">
                <a:solidFill>
                  <a:schemeClr val="accent1">
                    <a:lumMod val="20000"/>
                    <a:lumOff val="80000"/>
                  </a:schemeClr>
                </a:solidFill>
                <a:latin typeface="Trebuchet MS"/>
              </a:rPr>
              <a:t>Lei de Diretrizes Orçamentárias – LDO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pt-BR" sz="4400" spc="-1" strike="noStrike">
                <a:solidFill>
                  <a:schemeClr val="accent1">
                    <a:lumMod val="20000"/>
                    <a:lumOff val="80000"/>
                  </a:schemeClr>
                </a:solidFill>
                <a:latin typeface="Trebuchet MS"/>
              </a:rPr>
              <a:t>Exercício 2024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  <a:p>
            <a:pPr indent="0" algn="r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pt-BR" sz="2800" spc="-1" strike="noStrike">
                <a:solidFill>
                  <a:schemeClr val="accent5">
                    <a:lumMod val="75000"/>
                  </a:schemeClr>
                </a:solidFill>
                <a:latin typeface="Trebuchet MS"/>
              </a:rPr>
              <a:t>Audiência Pública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6" name="Imagem 3" descr=""/>
          <p:cNvPicPr/>
          <p:nvPr/>
        </p:nvPicPr>
        <p:blipFill>
          <a:blip r:embed="rId1"/>
          <a:stretch/>
        </p:blipFill>
        <p:spPr>
          <a:xfrm>
            <a:off x="958320" y="767160"/>
            <a:ext cx="1898640" cy="2054880"/>
          </a:xfrm>
          <a:prstGeom prst="rect">
            <a:avLst/>
          </a:prstGeom>
          <a:ln w="0">
            <a:noFill/>
          </a:ln>
        </p:spPr>
      </p:pic>
      <p:sp>
        <p:nvSpPr>
          <p:cNvPr id="67" name="Subtítulo 2"/>
          <p:cNvSpPr/>
          <p:nvPr/>
        </p:nvSpPr>
        <p:spPr>
          <a:xfrm>
            <a:off x="0" y="6253560"/>
            <a:ext cx="6294960" cy="60408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Planejamento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Finanças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Retângulo 6"/>
          <p:cNvSpPr/>
          <p:nvPr/>
        </p:nvSpPr>
        <p:spPr>
          <a:xfrm>
            <a:off x="5442480" y="5530320"/>
            <a:ext cx="1503000" cy="263520"/>
          </a:xfrm>
          <a:prstGeom prst="rect">
            <a:avLst/>
          </a:prstGeom>
          <a:solidFill>
            <a:srgbClr val="90c226"/>
          </a:solidFill>
          <a:ln cap="rnd">
            <a:solidFill>
              <a:srgbClr val="90c22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pt-BR" sz="1800" spc="-1" strike="noStrike">
                <a:solidFill>
                  <a:schemeClr val="lt1"/>
                </a:solidFill>
                <a:latin typeface="Trebuchet MS"/>
              </a:rPr>
              <a:t>agosto 2023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Imagem 3" descr=""/>
          <p:cNvPicPr/>
          <p:nvPr/>
        </p:nvPicPr>
        <p:blipFill>
          <a:blip r:embed="rId1"/>
          <a:stretch/>
        </p:blipFill>
        <p:spPr>
          <a:xfrm>
            <a:off x="9945360" y="105840"/>
            <a:ext cx="2055960" cy="570600"/>
          </a:xfrm>
          <a:prstGeom prst="rect">
            <a:avLst/>
          </a:prstGeom>
          <a:ln w="0">
            <a:noFill/>
          </a:ln>
        </p:spPr>
      </p:pic>
      <p:sp>
        <p:nvSpPr>
          <p:cNvPr id="122" name="Subtítulo 2"/>
          <p:cNvSpPr/>
          <p:nvPr/>
        </p:nvSpPr>
        <p:spPr>
          <a:xfrm>
            <a:off x="0" y="6253560"/>
            <a:ext cx="6294960" cy="60408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Planejamento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Finanças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Retângulo Arredondado 7"/>
          <p:cNvSpPr/>
          <p:nvPr/>
        </p:nvSpPr>
        <p:spPr>
          <a:xfrm>
            <a:off x="782640" y="16920"/>
            <a:ext cx="8677800" cy="65916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Programas e Ações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4" name="Imagem 6" descr=""/>
          <p:cNvPicPr/>
          <p:nvPr/>
        </p:nvPicPr>
        <p:blipFill>
          <a:blip r:embed="rId2"/>
          <a:stretch/>
        </p:blipFill>
        <p:spPr>
          <a:xfrm>
            <a:off x="782640" y="889200"/>
            <a:ext cx="9221040" cy="4896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Imagem 3" descr=""/>
          <p:cNvPicPr/>
          <p:nvPr/>
        </p:nvPicPr>
        <p:blipFill>
          <a:blip r:embed="rId1"/>
          <a:stretch/>
        </p:blipFill>
        <p:spPr>
          <a:xfrm>
            <a:off x="9945360" y="105840"/>
            <a:ext cx="2055960" cy="570600"/>
          </a:xfrm>
          <a:prstGeom prst="rect">
            <a:avLst/>
          </a:prstGeom>
          <a:ln w="0">
            <a:noFill/>
          </a:ln>
        </p:spPr>
      </p:pic>
      <p:sp>
        <p:nvSpPr>
          <p:cNvPr id="126" name="Subtítulo 2"/>
          <p:cNvSpPr/>
          <p:nvPr/>
        </p:nvSpPr>
        <p:spPr>
          <a:xfrm>
            <a:off x="0" y="6253560"/>
            <a:ext cx="6294960" cy="60408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Planejamento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Finanças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Retângulo Arredondado 7"/>
          <p:cNvSpPr/>
          <p:nvPr/>
        </p:nvSpPr>
        <p:spPr>
          <a:xfrm>
            <a:off x="782640" y="16920"/>
            <a:ext cx="8677800" cy="65916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Programas e Ações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8" name="Imagem 2" descr=""/>
          <p:cNvPicPr/>
          <p:nvPr/>
        </p:nvPicPr>
        <p:blipFill>
          <a:blip r:embed="rId2"/>
          <a:stretch/>
        </p:blipFill>
        <p:spPr>
          <a:xfrm>
            <a:off x="782640" y="996120"/>
            <a:ext cx="9240120" cy="4476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Imagem 3" descr=""/>
          <p:cNvPicPr/>
          <p:nvPr/>
        </p:nvPicPr>
        <p:blipFill>
          <a:blip r:embed="rId1"/>
          <a:stretch/>
        </p:blipFill>
        <p:spPr>
          <a:xfrm>
            <a:off x="9945360" y="105840"/>
            <a:ext cx="2055960" cy="570600"/>
          </a:xfrm>
          <a:prstGeom prst="rect">
            <a:avLst/>
          </a:prstGeom>
          <a:ln w="0">
            <a:noFill/>
          </a:ln>
        </p:spPr>
      </p:pic>
      <p:sp>
        <p:nvSpPr>
          <p:cNvPr id="130" name="Subtítulo 2"/>
          <p:cNvSpPr/>
          <p:nvPr/>
        </p:nvSpPr>
        <p:spPr>
          <a:xfrm>
            <a:off x="0" y="6253560"/>
            <a:ext cx="6294960" cy="60408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Planejamento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Finanças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Retângulo Arredondado 7"/>
          <p:cNvSpPr/>
          <p:nvPr/>
        </p:nvSpPr>
        <p:spPr>
          <a:xfrm>
            <a:off x="782640" y="16920"/>
            <a:ext cx="8677800" cy="65916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Programas e Ações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2" name="Imagem 1" descr=""/>
          <p:cNvPicPr/>
          <p:nvPr/>
        </p:nvPicPr>
        <p:blipFill>
          <a:blip r:embed="rId2"/>
          <a:stretch/>
        </p:blipFill>
        <p:spPr>
          <a:xfrm>
            <a:off x="782640" y="843480"/>
            <a:ext cx="9221040" cy="4896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Imagem 3" descr=""/>
          <p:cNvPicPr/>
          <p:nvPr/>
        </p:nvPicPr>
        <p:blipFill>
          <a:blip r:embed="rId1"/>
          <a:stretch/>
        </p:blipFill>
        <p:spPr>
          <a:xfrm>
            <a:off x="9945360" y="105840"/>
            <a:ext cx="2055960" cy="570600"/>
          </a:xfrm>
          <a:prstGeom prst="rect">
            <a:avLst/>
          </a:prstGeom>
          <a:ln w="0">
            <a:noFill/>
          </a:ln>
        </p:spPr>
      </p:pic>
      <p:sp>
        <p:nvSpPr>
          <p:cNvPr id="134" name="Subtítulo 2"/>
          <p:cNvSpPr/>
          <p:nvPr/>
        </p:nvSpPr>
        <p:spPr>
          <a:xfrm>
            <a:off x="0" y="6253560"/>
            <a:ext cx="6294960" cy="60408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Planejamento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Finanças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Retângulo Arredondado 7"/>
          <p:cNvSpPr/>
          <p:nvPr/>
        </p:nvSpPr>
        <p:spPr>
          <a:xfrm>
            <a:off x="782640" y="16920"/>
            <a:ext cx="8677800" cy="65916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Programas e Ações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6" name="Imagem 2" descr=""/>
          <p:cNvPicPr/>
          <p:nvPr/>
        </p:nvPicPr>
        <p:blipFill>
          <a:blip r:embed="rId2"/>
          <a:stretch/>
        </p:blipFill>
        <p:spPr>
          <a:xfrm>
            <a:off x="782640" y="1003680"/>
            <a:ext cx="9201960" cy="4210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Imagem 3" descr=""/>
          <p:cNvPicPr/>
          <p:nvPr/>
        </p:nvPicPr>
        <p:blipFill>
          <a:blip r:embed="rId1"/>
          <a:stretch/>
        </p:blipFill>
        <p:spPr>
          <a:xfrm>
            <a:off x="9945360" y="105840"/>
            <a:ext cx="2055960" cy="570600"/>
          </a:xfrm>
          <a:prstGeom prst="rect">
            <a:avLst/>
          </a:prstGeom>
          <a:ln w="0">
            <a:noFill/>
          </a:ln>
        </p:spPr>
      </p:pic>
      <p:sp>
        <p:nvSpPr>
          <p:cNvPr id="138" name="Subtítulo 2"/>
          <p:cNvSpPr/>
          <p:nvPr/>
        </p:nvSpPr>
        <p:spPr>
          <a:xfrm>
            <a:off x="0" y="6253560"/>
            <a:ext cx="6294960" cy="60408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Planejamento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Finanças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Retângulo Arredondado 7"/>
          <p:cNvSpPr/>
          <p:nvPr/>
        </p:nvSpPr>
        <p:spPr>
          <a:xfrm>
            <a:off x="782640" y="16920"/>
            <a:ext cx="8677800" cy="65916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Programas e Ações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0" name="Imagem 1" descr=""/>
          <p:cNvPicPr/>
          <p:nvPr/>
        </p:nvPicPr>
        <p:blipFill>
          <a:blip r:embed="rId2"/>
          <a:stretch/>
        </p:blipFill>
        <p:spPr>
          <a:xfrm>
            <a:off x="782640" y="868320"/>
            <a:ext cx="9182880" cy="4572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Imagem 3" descr=""/>
          <p:cNvPicPr/>
          <p:nvPr/>
        </p:nvPicPr>
        <p:blipFill>
          <a:blip r:embed="rId1"/>
          <a:stretch/>
        </p:blipFill>
        <p:spPr>
          <a:xfrm>
            <a:off x="9945360" y="105840"/>
            <a:ext cx="2055960" cy="570600"/>
          </a:xfrm>
          <a:prstGeom prst="rect">
            <a:avLst/>
          </a:prstGeom>
          <a:ln w="0">
            <a:noFill/>
          </a:ln>
        </p:spPr>
      </p:pic>
      <p:sp>
        <p:nvSpPr>
          <p:cNvPr id="142" name="Subtítulo 2"/>
          <p:cNvSpPr/>
          <p:nvPr/>
        </p:nvSpPr>
        <p:spPr>
          <a:xfrm>
            <a:off x="0" y="6253560"/>
            <a:ext cx="6294960" cy="60408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Planejamento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Finanças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Retângulo Arredondado 7"/>
          <p:cNvSpPr/>
          <p:nvPr/>
        </p:nvSpPr>
        <p:spPr>
          <a:xfrm>
            <a:off x="782640" y="16920"/>
            <a:ext cx="8677800" cy="65916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Programas e Ações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4" name="Imagem 1" descr=""/>
          <p:cNvPicPr/>
          <p:nvPr/>
        </p:nvPicPr>
        <p:blipFill>
          <a:blip r:embed="rId2"/>
          <a:stretch/>
        </p:blipFill>
        <p:spPr>
          <a:xfrm>
            <a:off x="782640" y="778680"/>
            <a:ext cx="9221040" cy="5372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Imagem 3" descr=""/>
          <p:cNvPicPr/>
          <p:nvPr/>
        </p:nvPicPr>
        <p:blipFill>
          <a:blip r:embed="rId1"/>
          <a:stretch/>
        </p:blipFill>
        <p:spPr>
          <a:xfrm>
            <a:off x="9945360" y="105840"/>
            <a:ext cx="2055960" cy="570600"/>
          </a:xfrm>
          <a:prstGeom prst="rect">
            <a:avLst/>
          </a:prstGeom>
          <a:ln w="0">
            <a:noFill/>
          </a:ln>
        </p:spPr>
      </p:pic>
      <p:sp>
        <p:nvSpPr>
          <p:cNvPr id="146" name="Subtítulo 2"/>
          <p:cNvSpPr/>
          <p:nvPr/>
        </p:nvSpPr>
        <p:spPr>
          <a:xfrm>
            <a:off x="0" y="6253560"/>
            <a:ext cx="6294960" cy="60408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Planejamento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Finanças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Retângulo Arredondado 7"/>
          <p:cNvSpPr/>
          <p:nvPr/>
        </p:nvSpPr>
        <p:spPr>
          <a:xfrm>
            <a:off x="782640" y="16920"/>
            <a:ext cx="8677800" cy="65916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Programas e Ações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8" name="Imagem 1" descr=""/>
          <p:cNvPicPr/>
          <p:nvPr/>
        </p:nvPicPr>
        <p:blipFill>
          <a:blip r:embed="rId2"/>
          <a:stretch/>
        </p:blipFill>
        <p:spPr>
          <a:xfrm>
            <a:off x="782640" y="971280"/>
            <a:ext cx="9192600" cy="4115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Imagem 3" descr=""/>
          <p:cNvPicPr/>
          <p:nvPr/>
        </p:nvPicPr>
        <p:blipFill>
          <a:blip r:embed="rId1"/>
          <a:stretch/>
        </p:blipFill>
        <p:spPr>
          <a:xfrm>
            <a:off x="9945360" y="105840"/>
            <a:ext cx="2055960" cy="570600"/>
          </a:xfrm>
          <a:prstGeom prst="rect">
            <a:avLst/>
          </a:prstGeom>
          <a:ln w="0">
            <a:noFill/>
          </a:ln>
        </p:spPr>
      </p:pic>
      <p:sp>
        <p:nvSpPr>
          <p:cNvPr id="150" name="Subtítulo 2"/>
          <p:cNvSpPr/>
          <p:nvPr/>
        </p:nvSpPr>
        <p:spPr>
          <a:xfrm>
            <a:off x="0" y="6253560"/>
            <a:ext cx="6294960" cy="60408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Planejamento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Finanças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Retângulo Arredondado 7"/>
          <p:cNvSpPr/>
          <p:nvPr/>
        </p:nvSpPr>
        <p:spPr>
          <a:xfrm>
            <a:off x="782640" y="16920"/>
            <a:ext cx="8677800" cy="65916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Programas e Ações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2" name="Imagem 1" descr=""/>
          <p:cNvPicPr/>
          <p:nvPr/>
        </p:nvPicPr>
        <p:blipFill>
          <a:blip r:embed="rId2"/>
          <a:stretch/>
        </p:blipFill>
        <p:spPr>
          <a:xfrm>
            <a:off x="782640" y="971280"/>
            <a:ext cx="9249840" cy="37720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Imagem 3" descr=""/>
          <p:cNvPicPr/>
          <p:nvPr/>
        </p:nvPicPr>
        <p:blipFill>
          <a:blip r:embed="rId1"/>
          <a:stretch/>
        </p:blipFill>
        <p:spPr>
          <a:xfrm>
            <a:off x="9945360" y="105840"/>
            <a:ext cx="2055960" cy="570600"/>
          </a:xfrm>
          <a:prstGeom prst="rect">
            <a:avLst/>
          </a:prstGeom>
          <a:ln w="0">
            <a:noFill/>
          </a:ln>
        </p:spPr>
      </p:pic>
      <p:sp>
        <p:nvSpPr>
          <p:cNvPr id="154" name="Subtítulo 2"/>
          <p:cNvSpPr/>
          <p:nvPr/>
        </p:nvSpPr>
        <p:spPr>
          <a:xfrm>
            <a:off x="0" y="6253560"/>
            <a:ext cx="6294960" cy="60408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Planejamento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Finanças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Retângulo Arredondado 7"/>
          <p:cNvSpPr/>
          <p:nvPr/>
        </p:nvSpPr>
        <p:spPr>
          <a:xfrm>
            <a:off x="782640" y="16920"/>
            <a:ext cx="8677800" cy="65916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Programas e Ações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6" name="Imagem 1" descr=""/>
          <p:cNvPicPr/>
          <p:nvPr/>
        </p:nvPicPr>
        <p:blipFill>
          <a:blip r:embed="rId2"/>
          <a:stretch/>
        </p:blipFill>
        <p:spPr>
          <a:xfrm>
            <a:off x="782640" y="1090440"/>
            <a:ext cx="9230760" cy="29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Imagem 3" descr=""/>
          <p:cNvPicPr/>
          <p:nvPr/>
        </p:nvPicPr>
        <p:blipFill>
          <a:blip r:embed="rId1"/>
          <a:stretch/>
        </p:blipFill>
        <p:spPr>
          <a:xfrm>
            <a:off x="9945360" y="105840"/>
            <a:ext cx="2055960" cy="570600"/>
          </a:xfrm>
          <a:prstGeom prst="rect">
            <a:avLst/>
          </a:prstGeom>
          <a:ln w="0">
            <a:noFill/>
          </a:ln>
        </p:spPr>
      </p:pic>
      <p:sp>
        <p:nvSpPr>
          <p:cNvPr id="158" name="Subtítulo 2"/>
          <p:cNvSpPr/>
          <p:nvPr/>
        </p:nvSpPr>
        <p:spPr>
          <a:xfrm>
            <a:off x="0" y="6253560"/>
            <a:ext cx="6294960" cy="60408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Planejamento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Finanças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Retângulo Arredondado 7"/>
          <p:cNvSpPr/>
          <p:nvPr/>
        </p:nvSpPr>
        <p:spPr>
          <a:xfrm>
            <a:off x="782640" y="16920"/>
            <a:ext cx="8677800" cy="65916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Programas e Ações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60" name="Imagem 1" descr=""/>
          <p:cNvPicPr/>
          <p:nvPr/>
        </p:nvPicPr>
        <p:blipFill>
          <a:blip r:embed="rId2"/>
          <a:stretch/>
        </p:blipFill>
        <p:spPr>
          <a:xfrm>
            <a:off x="782640" y="1121760"/>
            <a:ext cx="9230760" cy="2343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Imagem 9" descr=""/>
          <p:cNvPicPr/>
          <p:nvPr/>
        </p:nvPicPr>
        <p:blipFill>
          <a:blip r:embed="rId1"/>
          <a:stretch/>
        </p:blipFill>
        <p:spPr>
          <a:xfrm>
            <a:off x="10033200" y="61200"/>
            <a:ext cx="2055960" cy="570600"/>
          </a:xfrm>
          <a:prstGeom prst="rect">
            <a:avLst/>
          </a:prstGeom>
          <a:ln w="0">
            <a:noFill/>
          </a:ln>
        </p:spPr>
      </p:pic>
      <p:sp>
        <p:nvSpPr>
          <p:cNvPr id="70" name="Retângulo Arredondado 10"/>
          <p:cNvSpPr/>
          <p:nvPr/>
        </p:nvSpPr>
        <p:spPr>
          <a:xfrm>
            <a:off x="804600" y="0"/>
            <a:ext cx="8677800" cy="65916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Instrumentos de Planejamento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967320" y="1424520"/>
            <a:ext cx="8677800" cy="4422240"/>
          </a:xfrm>
          <a:prstGeom prst="rect">
            <a:avLst/>
          </a:prstGeom>
          <a:gradFill rotWithShape="0">
            <a:gsLst>
              <a:gs pos="12000">
                <a:srgbClr val="9fc962"/>
              </a:gs>
              <a:gs pos="100000">
                <a:srgbClr val="d2e4be"/>
              </a:gs>
            </a:gsLst>
            <a:lin ang="16200000"/>
          </a:gradFill>
          <a:ln cap="rnd" w="12600">
            <a:solidFill>
              <a:srgbClr val="90c226"/>
            </a:solidFill>
            <a:round/>
          </a:ln>
        </p:spPr>
        <p:txBody>
          <a:bodyPr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PPA – Plano Plurianual</a:t>
            </a:r>
            <a:br>
              <a:rPr sz="1800"/>
            </a:b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Conjunto de programas (e ações) para 4 anos, com objetivos e metas a serem alcançadas.</a:t>
            </a:r>
            <a:br>
              <a:rPr sz="1800"/>
            </a:b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PPA em vigência é o 2022-2025 (Lei Municipal 5640/2021).</a:t>
            </a:r>
            <a:br>
              <a:rPr sz="1800"/>
            </a:br>
            <a:br>
              <a:rPr sz="1800"/>
            </a:b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LDO - Lei de Diretrizes Orçamentárias </a:t>
            </a:r>
            <a:br>
              <a:rPr sz="1800"/>
            </a:b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Planejamento fiscal (metas e riscos).</a:t>
            </a:r>
            <a:br>
              <a:rPr sz="1800"/>
            </a:b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Priorização dos programas e ações.</a:t>
            </a:r>
            <a:br>
              <a:rPr sz="1800"/>
            </a:b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Orientação da elaboração da LOA.</a:t>
            </a:r>
            <a:br>
              <a:rPr sz="1800"/>
            </a:br>
            <a:br>
              <a:rPr sz="1800"/>
            </a:b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LOA - Lei de Orçamento Anual </a:t>
            </a:r>
            <a:br>
              <a:rPr sz="1800"/>
            </a:b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Alocação de recursos para a execução do planejamento durante o exercício.</a:t>
            </a:r>
            <a:br>
              <a:rPr sz="1800"/>
            </a:br>
            <a:br>
              <a:rPr sz="1800"/>
            </a:br>
            <a:br>
              <a:rPr sz="1800"/>
            </a:br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2" name="Elipse 12"/>
          <p:cNvSpPr/>
          <p:nvPr/>
        </p:nvSpPr>
        <p:spPr>
          <a:xfrm>
            <a:off x="7631640" y="2998080"/>
            <a:ext cx="3701160" cy="12744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pt-BR" sz="1800" spc="-1" strike="noStrike">
                <a:solidFill>
                  <a:schemeClr val="lt1"/>
                </a:solidFill>
                <a:latin typeface="Trebuchet MS"/>
              </a:rPr>
              <a:t>“</a:t>
            </a:r>
            <a:r>
              <a:rPr b="0" lang="pt-BR" sz="1800" spc="-1" strike="noStrike">
                <a:solidFill>
                  <a:schemeClr val="lt1"/>
                </a:solidFill>
                <a:latin typeface="Trebuchet MS"/>
              </a:rPr>
              <a:t>Compatíveis entre si”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Subtítulo 2"/>
          <p:cNvSpPr/>
          <p:nvPr/>
        </p:nvSpPr>
        <p:spPr>
          <a:xfrm>
            <a:off x="0" y="6253560"/>
            <a:ext cx="6294960" cy="60408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Planejamento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Finanças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Imagem 3" descr=""/>
          <p:cNvPicPr/>
          <p:nvPr/>
        </p:nvPicPr>
        <p:blipFill>
          <a:blip r:embed="rId1"/>
          <a:stretch/>
        </p:blipFill>
        <p:spPr>
          <a:xfrm>
            <a:off x="9945360" y="105840"/>
            <a:ext cx="2055960" cy="570600"/>
          </a:xfrm>
          <a:prstGeom prst="rect">
            <a:avLst/>
          </a:prstGeom>
          <a:ln w="0">
            <a:noFill/>
          </a:ln>
        </p:spPr>
      </p:pic>
      <p:sp>
        <p:nvSpPr>
          <p:cNvPr id="162" name="Subtítulo 2"/>
          <p:cNvSpPr/>
          <p:nvPr/>
        </p:nvSpPr>
        <p:spPr>
          <a:xfrm>
            <a:off x="0" y="6253560"/>
            <a:ext cx="6294960" cy="60408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Planejamento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Finanças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Retângulo Arredondado 7"/>
          <p:cNvSpPr/>
          <p:nvPr/>
        </p:nvSpPr>
        <p:spPr>
          <a:xfrm>
            <a:off x="791280" y="0"/>
            <a:ext cx="8677800" cy="65916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Emendas Impositivas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Retângulo 1"/>
          <p:cNvSpPr/>
          <p:nvPr/>
        </p:nvSpPr>
        <p:spPr>
          <a:xfrm>
            <a:off x="975960" y="777600"/>
            <a:ext cx="8493120" cy="5244840"/>
          </a:xfrm>
          <a:prstGeom prst="rect">
            <a:avLst/>
          </a:prstGeom>
          <a:solidFill>
            <a:schemeClr val="bg1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A LDO também prevê a aplicação do orçamento impositivo.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pt-BR" sz="2400" spc="-1" strike="noStrike">
                <a:solidFill>
                  <a:srgbClr val="000000"/>
                </a:solidFill>
                <a:latin typeface="Trebuchet MS"/>
              </a:rPr>
              <a:t>Emendas individuais: 2% da RCL Orçada (2023)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pt-BR" sz="2400" spc="-1" strike="noStrike">
                <a:solidFill>
                  <a:srgbClr val="000000"/>
                </a:solidFill>
                <a:latin typeface="Trebuchet MS"/>
              </a:rPr>
              <a:t>Emendas de bancada: 1% da RCL Estimada (2023)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subTitle"/>
          </p:nvPr>
        </p:nvSpPr>
        <p:spPr>
          <a:xfrm>
            <a:off x="1549800" y="2461320"/>
            <a:ext cx="7766640" cy="2016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6000"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  <a:ea typeface="Calibri"/>
              </a:rPr>
              <a:t>SECRETARIA MUNICIPAL DE PLANEJAMENTO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pt-BR" sz="2600" spc="-1" strike="noStrike">
                <a:solidFill>
                  <a:srgbClr val="000000"/>
                </a:solidFill>
                <a:latin typeface="Calibri"/>
                <a:ea typeface="Calibri"/>
              </a:rPr>
              <a:t>Vertner Quinot Both</a:t>
            </a:r>
            <a:endParaRPr b="0" lang="pt-BR" sz="2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pt-BR" sz="1800" spc="-1" strike="noStrike" u="sng">
                <a:solidFill>
                  <a:srgbClr val="99ca3c"/>
                </a:solidFill>
                <a:uFillTx/>
                <a:latin typeface="Trebuchet MS"/>
                <a:ea typeface="Calibri"/>
                <a:hlinkClick r:id="rId1"/>
              </a:rPr>
              <a:t>planejamento.trespassos@gmail.com</a:t>
            </a: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Calibri"/>
              </a:rPr>
              <a:t> 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pt-BR" sz="1800" spc="-1" strike="noStrike" u="sng">
                <a:solidFill>
                  <a:srgbClr val="99ca3c"/>
                </a:solidFill>
                <a:uFillTx/>
                <a:latin typeface="Trebuchet MS"/>
                <a:ea typeface="Calibri"/>
                <a:hlinkClick r:id="rId2"/>
              </a:rPr>
              <a:t>planejamento@trespassos.rs.gov.br</a:t>
            </a: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Calibri"/>
              </a:rPr>
              <a:t> 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Calibri"/>
              </a:rPr>
              <a:t>Telefones: 055 9 9925 2288/ 55 3522 0419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</a:tabLst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66" name="Imagem 5" descr=""/>
          <p:cNvPicPr/>
          <p:nvPr/>
        </p:nvPicPr>
        <p:blipFill>
          <a:blip r:embed="rId3"/>
          <a:stretch/>
        </p:blipFill>
        <p:spPr>
          <a:xfrm>
            <a:off x="9945360" y="105840"/>
            <a:ext cx="2055960" cy="570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Imagem 5" descr=""/>
          <p:cNvPicPr/>
          <p:nvPr/>
        </p:nvPicPr>
        <p:blipFill>
          <a:blip r:embed="rId1"/>
          <a:stretch/>
        </p:blipFill>
        <p:spPr>
          <a:xfrm>
            <a:off x="9945360" y="105840"/>
            <a:ext cx="2055960" cy="570600"/>
          </a:xfrm>
          <a:prstGeom prst="rect">
            <a:avLst/>
          </a:prstGeom>
          <a:ln w="0">
            <a:noFill/>
          </a:ln>
        </p:spPr>
      </p:pic>
      <p:sp>
        <p:nvSpPr>
          <p:cNvPr id="75" name="Subtítulo 2"/>
          <p:cNvSpPr/>
          <p:nvPr/>
        </p:nvSpPr>
        <p:spPr>
          <a:xfrm>
            <a:off x="0" y="6253560"/>
            <a:ext cx="6294960" cy="60408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Planejamento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Finanças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Retângulo Arredondado 7"/>
          <p:cNvSpPr/>
          <p:nvPr/>
        </p:nvSpPr>
        <p:spPr>
          <a:xfrm>
            <a:off x="747360" y="0"/>
            <a:ext cx="8677800" cy="65916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Instrumentos de Planejamento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967320" y="1424520"/>
            <a:ext cx="8677800" cy="4422240"/>
          </a:xfrm>
          <a:prstGeom prst="rect">
            <a:avLst/>
          </a:prstGeom>
          <a:gradFill rotWithShape="0">
            <a:gsLst>
              <a:gs pos="12000">
                <a:srgbClr val="9fc962"/>
              </a:gs>
              <a:gs pos="100000">
                <a:srgbClr val="d2e4be"/>
              </a:gs>
            </a:gsLst>
            <a:lin ang="16200000"/>
          </a:gradFill>
          <a:ln cap="rnd" w="12600">
            <a:solidFill>
              <a:srgbClr val="90c226"/>
            </a:solidFill>
            <a:round/>
          </a:ln>
        </p:spPr>
        <p:txBody>
          <a:bodyPr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A LDO é o elo de ligação entre o PPA e a Lei Orçamentária</a:t>
            </a:r>
            <a:br>
              <a:rPr sz="2400"/>
            </a:b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Anual – LOA</a:t>
            </a:r>
            <a:br>
              <a:rPr sz="2400"/>
            </a:br>
            <a:br>
              <a:rPr sz="2400"/>
            </a:b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Dessa forma, se inconsistências forem apuradas ou detectados ou</a:t>
            </a:r>
            <a:br>
              <a:rPr sz="2400"/>
            </a:b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ajustes a serem realizados, esses devem ser regularizados pela LDO,</a:t>
            </a:r>
            <a:br>
              <a:rPr sz="2400"/>
            </a:b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para que os objetivos e metas propostos pela Administração sejam</a:t>
            </a:r>
            <a:br>
              <a:rPr sz="2400"/>
            </a:b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alcançados.</a:t>
            </a:r>
            <a:br>
              <a:rPr sz="2400"/>
            </a:br>
            <a:br>
              <a:rPr sz="1800"/>
            </a:b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Em linha com essa Diretriz, serão ajustados programas, ações e</a:t>
            </a:r>
            <a:br>
              <a:rPr sz="2400"/>
            </a:b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metas físicas para que esses sejam compatíveis com a execução</a:t>
            </a:r>
            <a:br>
              <a:rPr sz="2400"/>
            </a:b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orçamentária e os resultados estejam mensuráveis para a sociedade</a:t>
            </a:r>
            <a:br>
              <a:rPr sz="2400"/>
            </a:b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como um todo.</a:t>
            </a:r>
            <a:endParaRPr b="0" lang="pt-BR" sz="24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tângulo Arredondado 5"/>
          <p:cNvSpPr/>
          <p:nvPr/>
        </p:nvSpPr>
        <p:spPr>
          <a:xfrm>
            <a:off x="810360" y="0"/>
            <a:ext cx="8677800" cy="65916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Processo – Elaboração da LDO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9" name="Imagem 6" descr=""/>
          <p:cNvPicPr/>
          <p:nvPr/>
        </p:nvPicPr>
        <p:blipFill>
          <a:blip r:embed="rId1"/>
          <a:stretch/>
        </p:blipFill>
        <p:spPr>
          <a:xfrm>
            <a:off x="9945360" y="105840"/>
            <a:ext cx="2055960" cy="570600"/>
          </a:xfrm>
          <a:prstGeom prst="rect">
            <a:avLst/>
          </a:prstGeom>
          <a:ln w="0">
            <a:noFill/>
          </a:ln>
        </p:spPr>
      </p:pic>
      <p:sp>
        <p:nvSpPr>
          <p:cNvPr id="80" name="Subtítulo 2"/>
          <p:cNvSpPr/>
          <p:nvPr/>
        </p:nvSpPr>
        <p:spPr>
          <a:xfrm>
            <a:off x="0" y="6253560"/>
            <a:ext cx="6294960" cy="60408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Planejamento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Finanças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Retângulo Arredondado 9"/>
          <p:cNvSpPr/>
          <p:nvPr/>
        </p:nvSpPr>
        <p:spPr>
          <a:xfrm>
            <a:off x="967320" y="1716480"/>
            <a:ext cx="2930760" cy="1652040"/>
          </a:xfrm>
          <a:prstGeom prst="roundRect">
            <a:avLst>
              <a:gd name="adj" fmla="val 16667"/>
            </a:avLst>
          </a:prstGeom>
          <a:gradFill rotWithShape="0">
            <a:gsLst>
              <a:gs pos="12000">
                <a:srgbClr val="9fc962"/>
              </a:gs>
              <a:gs pos="100000">
                <a:srgbClr val="d2e4be"/>
              </a:gs>
            </a:gsLst>
            <a:lin ang="16200000"/>
          </a:gradFill>
          <a:ln cap="rnd">
            <a:solidFill>
              <a:srgbClr val="90c226"/>
            </a:solidFill>
            <a:rou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chemeClr val="dk1"/>
                </a:solidFill>
                <a:latin typeface="Trebuchet MS"/>
              </a:rPr>
              <a:t>Estimativa de Receitas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chemeClr val="dk1"/>
                </a:solidFill>
                <a:latin typeface="Trebuchet MS"/>
              </a:rPr>
              <a:t>(base de cálculo)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Chave Direita 10"/>
          <p:cNvSpPr/>
          <p:nvPr/>
        </p:nvSpPr>
        <p:spPr>
          <a:xfrm>
            <a:off x="4235040" y="1716480"/>
            <a:ext cx="448920" cy="1652040"/>
          </a:xfrm>
          <a:prstGeom prst="rightBrace">
            <a:avLst>
              <a:gd name="adj1" fmla="val 8333"/>
              <a:gd name="adj2" fmla="val 50000"/>
            </a:avLst>
          </a:prstGeom>
          <a:noFill/>
          <a:ln cap="rnd">
            <a:solidFill>
              <a:srgbClr val="000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3" name="Retângulo 11"/>
          <p:cNvSpPr/>
          <p:nvPr/>
        </p:nvSpPr>
        <p:spPr>
          <a:xfrm>
            <a:off x="5149440" y="1560240"/>
            <a:ext cx="4795200" cy="1964880"/>
          </a:xfrm>
          <a:prstGeom prst="rect">
            <a:avLst/>
          </a:prstGeom>
          <a:solidFill>
            <a:schemeClr val="bg1"/>
          </a:solidFill>
          <a:ln cap="rnd">
            <a:solidFill>
              <a:srgbClr val="ffffff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pt-BR" sz="2000" spc="-1" strike="noStrike" u="sng">
                <a:solidFill>
                  <a:srgbClr val="000000"/>
                </a:solidFill>
                <a:uFillTx/>
                <a:latin typeface="Trebuchet MS"/>
              </a:rPr>
              <a:t>Espaço Fiscal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Capacidade prevista de arrecadação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Histórico de Arrecadação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Receitas correntes (tributárias) 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Retângulo Arredondado 12"/>
          <p:cNvSpPr/>
          <p:nvPr/>
        </p:nvSpPr>
        <p:spPr>
          <a:xfrm>
            <a:off x="970560" y="3681720"/>
            <a:ext cx="2930760" cy="1652040"/>
          </a:xfrm>
          <a:prstGeom prst="roundRect">
            <a:avLst>
              <a:gd name="adj" fmla="val 16667"/>
            </a:avLst>
          </a:prstGeom>
          <a:gradFill rotWithShape="0">
            <a:gsLst>
              <a:gs pos="12000">
                <a:srgbClr val="9fc962"/>
              </a:gs>
              <a:gs pos="100000">
                <a:srgbClr val="d2e4be"/>
              </a:gs>
            </a:gsLst>
            <a:lin ang="16200000"/>
          </a:gradFill>
          <a:ln cap="rnd">
            <a:solidFill>
              <a:srgbClr val="90c226"/>
            </a:solidFill>
            <a:rou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chemeClr val="dk1"/>
                </a:solidFill>
                <a:latin typeface="Trebuchet MS"/>
              </a:rPr>
              <a:t>Estimativa de Despesas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Chave Direita 13"/>
          <p:cNvSpPr/>
          <p:nvPr/>
        </p:nvSpPr>
        <p:spPr>
          <a:xfrm>
            <a:off x="4235040" y="3681720"/>
            <a:ext cx="448920" cy="1652040"/>
          </a:xfrm>
          <a:prstGeom prst="rightBrace">
            <a:avLst>
              <a:gd name="adj1" fmla="val 8333"/>
              <a:gd name="adj2" fmla="val 50000"/>
            </a:avLst>
          </a:prstGeom>
          <a:noFill/>
          <a:ln cap="rnd">
            <a:solidFill>
              <a:srgbClr val="000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6" name="Retângulo 14"/>
          <p:cNvSpPr/>
          <p:nvPr/>
        </p:nvSpPr>
        <p:spPr>
          <a:xfrm>
            <a:off x="5149440" y="3681720"/>
            <a:ext cx="4795200" cy="1652040"/>
          </a:xfrm>
          <a:prstGeom prst="rect">
            <a:avLst/>
          </a:prstGeom>
          <a:solidFill>
            <a:schemeClr val="bg1"/>
          </a:solidFill>
          <a:ln cap="rnd">
            <a:solidFill>
              <a:srgbClr val="ffffff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pt-BR" sz="2000" spc="-1" strike="noStrike" u="sng">
                <a:solidFill>
                  <a:srgbClr val="000000"/>
                </a:solidFill>
                <a:uFillTx/>
                <a:latin typeface="Trebuchet MS"/>
              </a:rPr>
              <a:t>Resultados Fiscais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Monitoramento do endividamento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Resultado Nominal 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Imagem 5" descr=""/>
          <p:cNvPicPr/>
          <p:nvPr/>
        </p:nvPicPr>
        <p:blipFill>
          <a:blip r:embed="rId1"/>
          <a:stretch/>
        </p:blipFill>
        <p:spPr>
          <a:xfrm>
            <a:off x="9945360" y="105840"/>
            <a:ext cx="2055960" cy="570600"/>
          </a:xfrm>
          <a:prstGeom prst="rect">
            <a:avLst/>
          </a:prstGeom>
          <a:ln w="0">
            <a:noFill/>
          </a:ln>
        </p:spPr>
      </p:pic>
      <p:sp>
        <p:nvSpPr>
          <p:cNvPr id="88" name="Subtítulo 2"/>
          <p:cNvSpPr/>
          <p:nvPr/>
        </p:nvSpPr>
        <p:spPr>
          <a:xfrm>
            <a:off x="0" y="6253560"/>
            <a:ext cx="6294960" cy="60408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Planejamento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Finanças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Retângulo Arredondado 7"/>
          <p:cNvSpPr/>
          <p:nvPr/>
        </p:nvSpPr>
        <p:spPr>
          <a:xfrm>
            <a:off x="762840" y="6480"/>
            <a:ext cx="8677800" cy="65916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Processo – Elaboração da LDO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Retângulo Arredondado 8"/>
          <p:cNvSpPr/>
          <p:nvPr/>
        </p:nvSpPr>
        <p:spPr>
          <a:xfrm>
            <a:off x="443520" y="2828880"/>
            <a:ext cx="3047760" cy="2550240"/>
          </a:xfrm>
          <a:prstGeom prst="roundRect">
            <a:avLst>
              <a:gd name="adj" fmla="val 16667"/>
            </a:avLst>
          </a:prstGeom>
          <a:gradFill rotWithShape="0">
            <a:gsLst>
              <a:gs pos="12000">
                <a:srgbClr val="9fc962"/>
              </a:gs>
              <a:gs pos="100000">
                <a:srgbClr val="d2e4be"/>
              </a:gs>
            </a:gsLst>
            <a:lin ang="16200000"/>
          </a:gradFill>
          <a:ln cap="rnd">
            <a:solidFill>
              <a:srgbClr val="000000"/>
            </a:solidFill>
            <a:round/>
          </a:ln>
          <a:effectLst>
            <a:innerShdw blurRad="63500" dir="18900000" dist="50800">
              <a:srgbClr val="000000">
                <a:alpha val="50000"/>
              </a:srgb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chemeClr val="dk1"/>
                </a:solidFill>
                <a:latin typeface="Trebuchet MS"/>
              </a:rPr>
              <a:t>Demonstrativos de Metas Anuais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Chave Esquerda 9"/>
          <p:cNvSpPr/>
          <p:nvPr/>
        </p:nvSpPr>
        <p:spPr>
          <a:xfrm>
            <a:off x="3492360" y="1786320"/>
            <a:ext cx="384480" cy="4635720"/>
          </a:xfrm>
          <a:prstGeom prst="leftBrace">
            <a:avLst>
              <a:gd name="adj1" fmla="val 8333"/>
              <a:gd name="adj2" fmla="val 50000"/>
            </a:avLst>
          </a:prstGeom>
          <a:noFill/>
          <a:ln cap="rnd">
            <a:solidFill>
              <a:srgbClr val="000000"/>
            </a:solidFill>
            <a:round/>
          </a:ln>
          <a:effectLst>
            <a:outerShdw blurRad="50760" dir="16200000" dist="3816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1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2" name="Retângulo 10"/>
          <p:cNvSpPr/>
          <p:nvPr/>
        </p:nvSpPr>
        <p:spPr>
          <a:xfrm>
            <a:off x="3877560" y="1944360"/>
            <a:ext cx="2405880" cy="545040"/>
          </a:xfrm>
          <a:prstGeom prst="rect">
            <a:avLst/>
          </a:prstGeom>
          <a:solidFill>
            <a:schemeClr val="bg1"/>
          </a:solidFill>
          <a:ln cap="rnd">
            <a:solidFill>
              <a:srgbClr val="90c22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Trebuchet MS"/>
              </a:rPr>
              <a:t>Receitas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Retângulo 11"/>
          <p:cNvSpPr/>
          <p:nvPr/>
        </p:nvSpPr>
        <p:spPr>
          <a:xfrm>
            <a:off x="3877560" y="2637720"/>
            <a:ext cx="2405880" cy="545040"/>
          </a:xfrm>
          <a:prstGeom prst="rect">
            <a:avLst/>
          </a:prstGeom>
          <a:solidFill>
            <a:schemeClr val="bg1"/>
          </a:solidFill>
          <a:ln cap="rnd">
            <a:solidFill>
              <a:srgbClr val="90c22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Trebuchet MS"/>
              </a:rPr>
              <a:t>Despesas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Retângulo 12"/>
          <p:cNvSpPr/>
          <p:nvPr/>
        </p:nvSpPr>
        <p:spPr>
          <a:xfrm>
            <a:off x="3877560" y="3371760"/>
            <a:ext cx="2405880" cy="823320"/>
          </a:xfrm>
          <a:prstGeom prst="rect">
            <a:avLst/>
          </a:prstGeom>
          <a:solidFill>
            <a:schemeClr val="bg1"/>
          </a:solidFill>
          <a:ln cap="rnd">
            <a:solidFill>
              <a:srgbClr val="90c22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Trebuchet MS"/>
              </a:rPr>
              <a:t>Resultado Primário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Retângulo 13"/>
          <p:cNvSpPr/>
          <p:nvPr/>
        </p:nvSpPr>
        <p:spPr>
          <a:xfrm>
            <a:off x="3898800" y="4366800"/>
            <a:ext cx="2405880" cy="840960"/>
          </a:xfrm>
          <a:prstGeom prst="rect">
            <a:avLst/>
          </a:prstGeom>
          <a:solidFill>
            <a:schemeClr val="bg1"/>
          </a:solidFill>
          <a:ln cap="rnd">
            <a:solidFill>
              <a:srgbClr val="90c22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Trebuchet MS"/>
              </a:rPr>
              <a:t>Resultado Nominal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Retângulo 14"/>
          <p:cNvSpPr/>
          <p:nvPr/>
        </p:nvSpPr>
        <p:spPr>
          <a:xfrm>
            <a:off x="3877560" y="5473800"/>
            <a:ext cx="2405880" cy="759240"/>
          </a:xfrm>
          <a:prstGeom prst="rect">
            <a:avLst/>
          </a:prstGeom>
          <a:solidFill>
            <a:schemeClr val="bg1"/>
          </a:solidFill>
          <a:ln cap="rnd">
            <a:solidFill>
              <a:srgbClr val="90c22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Trebuchet MS"/>
              </a:rPr>
              <a:t>Dívida Pública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Retângulo 15"/>
          <p:cNvSpPr/>
          <p:nvPr/>
        </p:nvSpPr>
        <p:spPr>
          <a:xfrm>
            <a:off x="3914280" y="1331280"/>
            <a:ext cx="7186680" cy="441720"/>
          </a:xfrm>
          <a:prstGeom prst="rect">
            <a:avLst/>
          </a:prstGeom>
          <a:gradFill rotWithShape="0">
            <a:gsLst>
              <a:gs pos="12000">
                <a:srgbClr val="e8c160"/>
              </a:gs>
              <a:gs pos="100000">
                <a:srgbClr val="f5e4c4"/>
              </a:gs>
            </a:gsLst>
            <a:lin ang="16200000"/>
          </a:gradFill>
          <a:ln cap="rnd">
            <a:solidFill>
              <a:srgbClr val="e6b91e"/>
            </a:solidFill>
            <a:rou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chemeClr val="dk1"/>
                </a:solidFill>
                <a:latin typeface="Trebuchet MS"/>
              </a:rPr>
              <a:t>Anexo de Metas Anuais - Parâmetros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Retângulo Arredondado 16"/>
          <p:cNvSpPr/>
          <p:nvPr/>
        </p:nvSpPr>
        <p:spPr>
          <a:xfrm>
            <a:off x="6528960" y="1944360"/>
            <a:ext cx="4571640" cy="54504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2000" spc="-1" strike="noStrike">
                <a:solidFill>
                  <a:srgbClr val="000000"/>
                </a:solidFill>
                <a:latin typeface="Trebuchet MS"/>
              </a:rPr>
              <a:t>Projeção dos valores a serem arrecadados no período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2000" spc="-1" strike="noStrike">
                <a:solidFill>
                  <a:srgbClr val="000000"/>
                </a:solidFill>
                <a:latin typeface="Trebuchet MS"/>
              </a:rPr>
              <a:t>o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Retângulo Arredondado 17"/>
          <p:cNvSpPr/>
          <p:nvPr/>
        </p:nvSpPr>
        <p:spPr>
          <a:xfrm>
            <a:off x="6528960" y="2637720"/>
            <a:ext cx="4571640" cy="54504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000" spc="-1" strike="noStrike">
                <a:solidFill>
                  <a:srgbClr val="000000"/>
                </a:solidFill>
                <a:latin typeface="Trebuchet MS"/>
              </a:rPr>
              <a:t>Projeção dos gastos no período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Retângulo Arredondado 18"/>
          <p:cNvSpPr/>
          <p:nvPr/>
        </p:nvSpPr>
        <p:spPr>
          <a:xfrm>
            <a:off x="6528960" y="3415320"/>
            <a:ext cx="4571640" cy="779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000" spc="-1" strike="noStrike">
                <a:solidFill>
                  <a:srgbClr val="000000"/>
                </a:solidFill>
                <a:latin typeface="Trebuchet MS"/>
              </a:rPr>
              <a:t>Economia fiscal que o governo se disporá a alcançar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Retângulo Arredondado 19"/>
          <p:cNvSpPr/>
          <p:nvPr/>
        </p:nvSpPr>
        <p:spPr>
          <a:xfrm>
            <a:off x="6528960" y="4467960"/>
            <a:ext cx="4571640" cy="69408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000" spc="-1" strike="noStrike">
                <a:solidFill>
                  <a:srgbClr val="000000"/>
                </a:solidFill>
                <a:latin typeface="Trebuchet MS"/>
              </a:rPr>
              <a:t>Estoque da dívida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Retângulo Arredondado 20"/>
          <p:cNvSpPr/>
          <p:nvPr/>
        </p:nvSpPr>
        <p:spPr>
          <a:xfrm>
            <a:off x="6528960" y="5473800"/>
            <a:ext cx="4571640" cy="779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000" spc="-1" strike="noStrike">
                <a:solidFill>
                  <a:srgbClr val="000000"/>
                </a:solidFill>
                <a:latin typeface="Trebuchet MS"/>
              </a:rPr>
              <a:t>Montante que garante o equilíbrio fiscal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Imagem 3" descr=""/>
          <p:cNvPicPr/>
          <p:nvPr/>
        </p:nvPicPr>
        <p:blipFill>
          <a:blip r:embed="rId1"/>
          <a:stretch/>
        </p:blipFill>
        <p:spPr>
          <a:xfrm>
            <a:off x="9945360" y="105840"/>
            <a:ext cx="2055960" cy="570600"/>
          </a:xfrm>
          <a:prstGeom prst="rect">
            <a:avLst/>
          </a:prstGeom>
          <a:ln w="0">
            <a:noFill/>
          </a:ln>
        </p:spPr>
      </p:pic>
      <p:sp>
        <p:nvSpPr>
          <p:cNvPr id="104" name="Subtítulo 2"/>
          <p:cNvSpPr/>
          <p:nvPr/>
        </p:nvSpPr>
        <p:spPr>
          <a:xfrm>
            <a:off x="0" y="6253560"/>
            <a:ext cx="6294960" cy="60408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Planejamento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Finanças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Retângulo Arredondado 7"/>
          <p:cNvSpPr/>
          <p:nvPr/>
        </p:nvSpPr>
        <p:spPr>
          <a:xfrm>
            <a:off x="791280" y="0"/>
            <a:ext cx="8677800" cy="65916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Contexto Econômico na elaboração da LDO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Retângulo Arredondado 6"/>
          <p:cNvSpPr/>
          <p:nvPr/>
        </p:nvSpPr>
        <p:spPr>
          <a:xfrm>
            <a:off x="791280" y="862920"/>
            <a:ext cx="9618480" cy="5187240"/>
          </a:xfrm>
          <a:prstGeom prst="roundRect">
            <a:avLst>
              <a:gd name="adj" fmla="val 16667"/>
            </a:avLst>
          </a:prstGeom>
          <a:gradFill rotWithShape="0">
            <a:gsLst>
              <a:gs pos="12000">
                <a:srgbClr val="9fc962"/>
              </a:gs>
              <a:gs pos="100000">
                <a:srgbClr val="d2e4be"/>
              </a:gs>
            </a:gsLst>
            <a:lin ang="16200000"/>
          </a:gradFill>
          <a:ln cap="rnd">
            <a:solidFill>
              <a:srgbClr val="90c226"/>
            </a:solidFill>
            <a:rou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Observar se há uma expectativa de que as políticas públicas do país melhorem as finanças dos municípios.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Receita com projeção de pouco crescimento – Inflação projetada de 4,95 % para 2023 e 3,92% para 2024; (Relatório Focus)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Aportes para cobertura de insuficiências ao Instituto de Previdência crescentes;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Esforço para cumprimento das Metas Fiscais - Saúde e Educação investimentos superiores ao estabelecido constitucionalmente;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Pagamento de Dívidas Exercícios Anteriores e amortização da Dívidas Parceladas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Imagem 3" descr=""/>
          <p:cNvPicPr/>
          <p:nvPr/>
        </p:nvPicPr>
        <p:blipFill>
          <a:blip r:embed="rId1"/>
          <a:stretch/>
        </p:blipFill>
        <p:spPr>
          <a:xfrm>
            <a:off x="9945360" y="105840"/>
            <a:ext cx="2055960" cy="570600"/>
          </a:xfrm>
          <a:prstGeom prst="rect">
            <a:avLst/>
          </a:prstGeom>
          <a:ln w="0">
            <a:noFill/>
          </a:ln>
        </p:spPr>
      </p:pic>
      <p:sp>
        <p:nvSpPr>
          <p:cNvPr id="108" name="Subtítulo 2"/>
          <p:cNvSpPr/>
          <p:nvPr/>
        </p:nvSpPr>
        <p:spPr>
          <a:xfrm>
            <a:off x="0" y="6253560"/>
            <a:ext cx="6294960" cy="60408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Planejamento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Finanças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Retângulo Arredondado 7"/>
          <p:cNvSpPr/>
          <p:nvPr/>
        </p:nvSpPr>
        <p:spPr>
          <a:xfrm>
            <a:off x="791280" y="0"/>
            <a:ext cx="8677800" cy="65916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Receitas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Retângulo Arredondado 6"/>
          <p:cNvSpPr/>
          <p:nvPr/>
        </p:nvSpPr>
        <p:spPr>
          <a:xfrm>
            <a:off x="0" y="801360"/>
            <a:ext cx="12191760" cy="895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cap="rnd">
            <a:solidFill>
              <a:srgbClr val="90c226"/>
            </a:solidFill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chemeClr val="dk1"/>
                </a:solidFill>
                <a:latin typeface="Trebuchet MS"/>
              </a:rPr>
              <a:t>Receitas por Natureza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2000" spc="-1" strike="noStrike">
                <a:solidFill>
                  <a:srgbClr val="000000"/>
                </a:solidFill>
                <a:latin typeface="Arial"/>
              </a:rPr>
              <a:t>Administração Direta – Município de Três Passos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11" name="Tabela 5"/>
          <p:cNvGraphicFramePr/>
          <p:nvPr/>
        </p:nvGraphicFramePr>
        <p:xfrm>
          <a:off x="0" y="1697040"/>
          <a:ext cx="12191760" cy="2476080"/>
        </p:xfrm>
        <a:graphic>
          <a:graphicData uri="http://schemas.openxmlformats.org/drawingml/2006/table">
            <a:tbl>
              <a:tblPr/>
              <a:tblGrid>
                <a:gridCol w="2681640"/>
                <a:gridCol w="1722960"/>
                <a:gridCol w="1415520"/>
                <a:gridCol w="1661400"/>
                <a:gridCol w="1547280"/>
                <a:gridCol w="1591200"/>
                <a:gridCol w="1570680"/>
              </a:tblGrid>
              <a:tr h="146520">
                <a:tc rowSpan="2">
                  <a:txBody>
                    <a:bodyPr lIns="5760" rIns="5760" tIns="5760" bIns="0" anchor="ctr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RECEITAS PRIMÁRIAS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2021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2022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2023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2024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2025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2026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346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marL="72000" algn="ctr">
                        <a:lnSpc>
                          <a:spcPct val="2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Arrecadada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marL="72000" algn="ctr">
                        <a:lnSpc>
                          <a:spcPct val="2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Arrecadada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marL="72000" algn="ctr">
                        <a:lnSpc>
                          <a:spcPct val="2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Reprojetada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marL="72000" algn="ctr">
                        <a:lnSpc>
                          <a:spcPct val="2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Projetada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marL="72000" algn="ctr">
                        <a:lnSpc>
                          <a:spcPct val="2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Projetada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marL="72000" algn="ctr">
                        <a:lnSpc>
                          <a:spcPct val="2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Projetada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6200"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</a:t>
                      </a: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Receitas Correntes  (I)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95.819.698,96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107.661.893,33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105.836.713,52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111.517.965,71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113.558.827,91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115.982.492,21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</a:tr>
              <a:tr h="196200"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Receitas de Capital (II)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932.038,95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3.199.124,09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3.423.062,78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1.268.000,00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1.327.030,53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1.388.413,67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</a:tr>
              <a:tr h="196200"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RECEITAS TOTAIS (III = I + II)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  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96.751.737,91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  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110.861.017,42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  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109.259.776,30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 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112.785.965,71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 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114.885.858,44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117.370.905,88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4"/>
                    </a:solidFill>
                  </a:tcPr>
                </a:tc>
              </a:tr>
              <a:tr h="196200"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Variação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200000"/>
                        </a:lnSpc>
                      </a:pPr>
                      <a:endParaRPr b="0" lang="pt-BR" sz="1400" spc="-1" strike="noStrike">
                        <a:solidFill>
                          <a:srgbClr val="000000"/>
                        </a:solidFill>
                        <a:latin typeface="Calibri"/>
                        <a:ea typeface="Calibri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14,58 %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-1,44%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3,23 %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1,86 %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2,16 %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Imagem 3" descr=""/>
          <p:cNvPicPr/>
          <p:nvPr/>
        </p:nvPicPr>
        <p:blipFill>
          <a:blip r:embed="rId1"/>
          <a:stretch/>
        </p:blipFill>
        <p:spPr>
          <a:xfrm>
            <a:off x="9945360" y="105840"/>
            <a:ext cx="2055960" cy="570600"/>
          </a:xfrm>
          <a:prstGeom prst="rect">
            <a:avLst/>
          </a:prstGeom>
          <a:ln w="0">
            <a:noFill/>
          </a:ln>
        </p:spPr>
      </p:pic>
      <p:sp>
        <p:nvSpPr>
          <p:cNvPr id="113" name="Subtítulo 2"/>
          <p:cNvSpPr/>
          <p:nvPr/>
        </p:nvSpPr>
        <p:spPr>
          <a:xfrm>
            <a:off x="0" y="6253560"/>
            <a:ext cx="6294960" cy="60408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Planejamento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Finanças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Retângulo Arredondado 7"/>
          <p:cNvSpPr/>
          <p:nvPr/>
        </p:nvSpPr>
        <p:spPr>
          <a:xfrm>
            <a:off x="791280" y="0"/>
            <a:ext cx="8677800" cy="65916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Receitas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Retângulo Arredondado 6"/>
          <p:cNvSpPr/>
          <p:nvPr/>
        </p:nvSpPr>
        <p:spPr>
          <a:xfrm>
            <a:off x="0" y="801360"/>
            <a:ext cx="12191760" cy="895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cap="rnd">
            <a:solidFill>
              <a:srgbClr val="90c226"/>
            </a:solidFill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chemeClr val="dk1"/>
                </a:solidFill>
                <a:latin typeface="Trebuchet MS"/>
              </a:rPr>
              <a:t>Receitas por Fontes de Recurso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2000" spc="-1" strike="noStrike">
                <a:solidFill>
                  <a:srgbClr val="000000"/>
                </a:solidFill>
                <a:latin typeface="Arial"/>
              </a:rPr>
              <a:t>Município de Três Passos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16" name="Tabela 5"/>
          <p:cNvGraphicFramePr/>
          <p:nvPr/>
        </p:nvGraphicFramePr>
        <p:xfrm>
          <a:off x="0" y="1697040"/>
          <a:ext cx="12191760" cy="3646800"/>
        </p:xfrm>
        <a:graphic>
          <a:graphicData uri="http://schemas.openxmlformats.org/drawingml/2006/table">
            <a:tbl>
              <a:tblPr/>
              <a:tblGrid>
                <a:gridCol w="2349360"/>
                <a:gridCol w="1509840"/>
                <a:gridCol w="1509840"/>
                <a:gridCol w="1240200"/>
                <a:gridCol w="1455840"/>
                <a:gridCol w="1355760"/>
                <a:gridCol w="1394280"/>
                <a:gridCol w="1376280"/>
              </a:tblGrid>
              <a:tr h="146520">
                <a:tc rowSpan="2">
                  <a:txBody>
                    <a:bodyPr lIns="5760" rIns="5760" tIns="5760" bIns="0" anchor="ctr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RECEITAS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2020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2021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2022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2023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2024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2025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2026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346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  <a:tabLst>
                          <a:tab algn="l" pos="0"/>
                        </a:tabLst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Arrecadada (R$)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Arrecadada(R$)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Arrecadada(R$)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Reestimada(R$)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Projetado(R$)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Projetada(R$)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5760" rIns="5760" tIns="57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Projetada(R$)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6200">
                <a:tc>
                  <a:txBody>
                    <a:bodyPr lIns="7560" rIns="7560" tIns="75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Impostos, Taxas e Contribuições de Melhoria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15.361.635,21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17.431.095,85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17.178.906,49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18.150.091,01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20.426.959,60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20.036.176,15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19.972.481,79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</a:tr>
              <a:tr h="196200">
                <a:tc>
                  <a:txBody>
                    <a:bodyPr lIns="7560" rIns="7560" tIns="75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Contribuições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4.948.154,50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4.626.151,40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4.368.900,53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4.374.722,91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5.228.247,17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5.698.578,06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6.160.022,88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</a:tr>
              <a:tr h="196200">
                <a:tc>
                  <a:txBody>
                    <a:bodyPr lIns="7560" rIns="7560" tIns="75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Receita Patrimonial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4.426.431,15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1.916.391,48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1.963.199,76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2.100.623,74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5.294.307,53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5.585.155,99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5.890.295,05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</a:tr>
              <a:tr h="196200">
                <a:tc>
                  <a:txBody>
                    <a:bodyPr lIns="7560" rIns="7560" tIns="75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Valores Mobiliários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4.417.921,47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1.834.766,13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1.963.199,76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2.100.623,74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5.285.787,53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5.576.333,53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5.881.163,80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</a:tr>
              <a:tr h="196200">
                <a:tc>
                  <a:txBody>
                    <a:bodyPr lIns="7560" rIns="7560" tIns="75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Receita de Serviços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98.187,21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165.834,32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177.442,72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189.863,71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121.890,65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128.590,66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135.620,07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</a:tr>
              <a:tr h="196200"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Estadual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22.734.561,49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28.742.093,29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30.754.039,82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32.906.822,61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32.684.066,00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34.008.326,67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35.601.267,96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</a:tr>
              <a:tr h="196200"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Federal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34.019.909,48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34.044.862,45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36.428.002,82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38.977.963,02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39.803.329,00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40.456.432,45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41.017.684,01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</a:tr>
              <a:tr h="196200"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2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Outras fontes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974.186,30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304.393,71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8.578.503,75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348.826,26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1.056.673,69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1.124.116,43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            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1.160.837,54 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4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Imagem 3" descr=""/>
          <p:cNvPicPr/>
          <p:nvPr/>
        </p:nvPicPr>
        <p:blipFill>
          <a:blip r:embed="rId1"/>
          <a:stretch/>
        </p:blipFill>
        <p:spPr>
          <a:xfrm>
            <a:off x="9945360" y="105840"/>
            <a:ext cx="2055960" cy="570600"/>
          </a:xfrm>
          <a:prstGeom prst="rect">
            <a:avLst/>
          </a:prstGeom>
          <a:ln w="0">
            <a:noFill/>
          </a:ln>
        </p:spPr>
      </p:pic>
      <p:sp>
        <p:nvSpPr>
          <p:cNvPr id="118" name="Subtítulo 2"/>
          <p:cNvSpPr/>
          <p:nvPr/>
        </p:nvSpPr>
        <p:spPr>
          <a:xfrm>
            <a:off x="0" y="6253560"/>
            <a:ext cx="6294960" cy="60408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Planejamento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1400" spc="-1" strike="noStrike">
                <a:solidFill>
                  <a:srgbClr val="757575"/>
                </a:solidFill>
                <a:latin typeface="Trebuchet MS"/>
              </a:rPr>
              <a:t>Secretaria Municipal de Finanças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Retângulo Arredondado 7"/>
          <p:cNvSpPr/>
          <p:nvPr/>
        </p:nvSpPr>
        <p:spPr>
          <a:xfrm>
            <a:off x="791280" y="0"/>
            <a:ext cx="8677800" cy="65916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Distribuição das Receitas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Retângulo 1"/>
          <p:cNvSpPr/>
          <p:nvPr/>
        </p:nvSpPr>
        <p:spPr>
          <a:xfrm>
            <a:off x="975960" y="777600"/>
            <a:ext cx="8493120" cy="5244840"/>
          </a:xfrm>
          <a:prstGeom prst="rect">
            <a:avLst/>
          </a:prstGeom>
          <a:solidFill>
            <a:schemeClr val="bg1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PREVISÃO DE TOTAL DE RECEITAS ARRECADADAS PARA 2024: </a:t>
            </a:r>
            <a:r>
              <a:rPr b="1" lang="pt-BR" sz="2800" spc="-1" strike="noStrike">
                <a:solidFill>
                  <a:srgbClr val="00b0f0"/>
                </a:solidFill>
                <a:latin typeface="Trebuchet MS"/>
              </a:rPr>
              <a:t>R$ 135.000.000,00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Poder Executivo: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800" spc="-1" strike="noStrike">
                <a:solidFill>
                  <a:srgbClr val="ff0000"/>
                </a:solidFill>
                <a:latin typeface="Trebuchet MS"/>
              </a:rPr>
              <a:t>R$ 114.337.153,24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(Receita a ser alocada entre Secretarias e Reserva de Contingência)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Poder Legislativo: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800" spc="-1" strike="noStrike">
                <a:solidFill>
                  <a:srgbClr val="ff0000"/>
                </a:solidFill>
                <a:latin typeface="Trebuchet MS"/>
              </a:rPr>
              <a:t>R$ 4.291.000,00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1" lang="pt-BR" sz="2800" spc="-1" strike="noStrike">
                <a:solidFill>
                  <a:srgbClr val="000000"/>
                </a:solidFill>
                <a:latin typeface="Trebuchet MS"/>
              </a:rPr>
              <a:t>Instituto de Previdência: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800" spc="-1" strike="noStrike">
                <a:solidFill>
                  <a:srgbClr val="ff0000"/>
                </a:solidFill>
                <a:latin typeface="Trebuchet MS"/>
              </a:rPr>
              <a:t>R$ 16.371.846,76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Facetado">
  <a:themeElements>
    <a:clrScheme name="Facetado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702</TotalTime>
  <Application>LibreOffice/7.4.2.3$Windows_X86_64 LibreOffice_project/382eef1f22670f7f4118c8c2dd222ec7ad009daf</Application>
  <AppVersion>15.0000</AppVersion>
  <Words>763</Words>
  <Paragraphs>248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2023-07-26T00:49:08Z</dcterms:created>
  <dc:creator>Educação</dc:creator>
  <dc:description/>
  <dc:language>pt-BR</dc:language>
  <cp:lastModifiedBy>Conta da Microsoft</cp:lastModifiedBy>
  <dcterms:modified xsi:type="dcterms:W3CDTF">2023-08-23T17:01:11Z</dcterms:modified>
  <cp:revision>50</cp:revision>
  <dc:subject/>
  <dc:title>Município de Três Passos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21</vt:i4>
  </property>
</Properties>
</file>