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_rels/slideMaster13.xml.rels" ContentType="application/vnd.openxmlformats-package.relationships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presProps.xml" ContentType="application/vnd.openxmlformats-officedocument.presentationml.presProps+xml"/>
  <Override PartName="/ppt/media/image38.jpeg" ContentType="image/jpeg"/>
  <Override PartName="/ppt/media/image1.wmf" ContentType="image/x-wmf"/>
  <Override PartName="/ppt/media/image4.jpeg" ContentType="image/jpeg"/>
  <Override PartName="/ppt/media/image2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wmf" ContentType="image/x-wmf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1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sldNum" idx="2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F32853CE-980F-4971-853C-E64D1A300F1E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dt" idx="3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5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6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ftr" idx="28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sldNum" idx="29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57A55812-390A-481E-8A2F-FA0C6C8B2B36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dt" idx="30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2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3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56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ftr" idx="31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sldNum" idx="32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8457175D-7AA6-461D-8ABD-FD404BE7279F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 type="dt" idx="33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0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1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34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 idx="35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E6D591DE-E2E7-4A62-B792-862C92AFFE65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dt" idx="36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adrão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9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0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ftr" idx="37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38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FE10AC24-4392-4ED8-914C-3162DA6DE405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dt" idx="39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6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7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18" name="PlaceHolder 1"/>
          <p:cNvSpPr>
            <a:spLocks noGrp="1"/>
          </p:cNvSpPr>
          <p:nvPr>
            <p:ph type="ftr" idx="40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ldNum" idx="41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5584F976-1393-40E2-8F3B-D1859D4128B7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dt" idx="42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Padrão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2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3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ftr" idx="43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sldNum" idx="44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5C1F7012-65DC-4487-BFA8-AA962C5FC92B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dt" idx="45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Padrão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2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3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ftr" idx="46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PlaceHolder 6"/>
          <p:cNvSpPr>
            <a:spLocks noGrp="1"/>
          </p:cNvSpPr>
          <p:nvPr>
            <p:ph type="sldNum" idx="47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4C6E16D0-E9EE-4EC2-BD38-060C72AF834D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PlaceHolder 7"/>
          <p:cNvSpPr>
            <a:spLocks noGrp="1"/>
          </p:cNvSpPr>
          <p:nvPr>
            <p:ph type="dt" idx="48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adrã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2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3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564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 type="ftr" idx="49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 type="sldNum" idx="50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45C87C1A-557D-4DDD-89FA-C98800731AD9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 type="dt" idx="51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Padrão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52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53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564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564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ftr" idx="52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sldNum" idx="53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E70469F9-2F7A-4FE1-89F0-0E5B6BB0CE37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dt" idx="54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Padrão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1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2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 type="ftr" idx="55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 type="sldNum" idx="56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41754DC1-F679-4EF0-A163-C0557E396391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8"/>
          <p:cNvSpPr>
            <a:spLocks noGrp="1"/>
          </p:cNvSpPr>
          <p:nvPr>
            <p:ph type="dt" idx="57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9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ftr" idx="4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5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49D510A5-8C13-4839-9B21-28463761A78A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6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2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3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21360" y="16045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239280" y="36817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021360" y="36817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PlaceHolder 8"/>
          <p:cNvSpPr>
            <a:spLocks noGrp="1"/>
          </p:cNvSpPr>
          <p:nvPr>
            <p:ph type="ftr" idx="58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2" name="PlaceHolder 9"/>
          <p:cNvSpPr>
            <a:spLocks noGrp="1"/>
          </p:cNvSpPr>
          <p:nvPr>
            <p:ph type="sldNum" idx="59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6B54FDAC-C972-4DE9-8F64-AF2D3AB8A72A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3" name="PlaceHolder 10"/>
          <p:cNvSpPr>
            <a:spLocks noGrp="1"/>
          </p:cNvSpPr>
          <p:nvPr>
            <p:ph type="dt" idx="60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5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6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87" name="PlaceHolder 1"/>
          <p:cNvSpPr>
            <a:spLocks noGrp="1"/>
          </p:cNvSpPr>
          <p:nvPr>
            <p:ph type="ftr" idx="61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ldNum" idx="62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DD45399C-2704-49A2-90A1-D1F7D7017E65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dt" idx="63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1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2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ftr" idx="64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65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86FDE516-5025-4B9C-933F-A10895A488EB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dt" idx="66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Padrão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8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99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56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ftr" idx="67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sldNum" idx="68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D1A3617C-0410-4749-A606-87C6C9E65187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dt" idx="69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adrão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6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7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 idx="70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sldNum" idx="71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8C34E626-C184-4BA7-B387-2176B8662A5D}" type="slidenum">
              <a:rPr b="1" lang="en-US" sz="1200" spc="-51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&lt;número&gt;</a:t>
            </a:fld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dt" idx="72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4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5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ftr" idx="7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6"/>
          <p:cNvSpPr>
            <a:spLocks noGrp="1"/>
          </p:cNvSpPr>
          <p:nvPr>
            <p:ph type="sldNum" idx="8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186B2130-C18C-43FE-8FDE-62F2E234016C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7"/>
          <p:cNvSpPr>
            <a:spLocks noGrp="1"/>
          </p:cNvSpPr>
          <p:nvPr>
            <p:ph type="dt" idx="9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4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5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0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6"/>
          <p:cNvSpPr>
            <a:spLocks noGrp="1"/>
          </p:cNvSpPr>
          <p:nvPr>
            <p:ph type="sldNum" idx="11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A321F1A6-56BA-4F62-B6F4-60B8B192C281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7"/>
          <p:cNvSpPr>
            <a:spLocks noGrp="1"/>
          </p:cNvSpPr>
          <p:nvPr>
            <p:ph type="dt" idx="12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4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5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564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13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14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B41416CB-FA0A-45E4-B6D6-7273E9288713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dt" idx="15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4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5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564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564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 idx="16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 idx="17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49059543-22DD-495E-9850-60B9691442C1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dt" idx="18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3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4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880" y="16045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673880" y="3681720"/>
            <a:ext cx="40125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ftr" idx="19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PlaceHolder 7"/>
          <p:cNvSpPr>
            <a:spLocks noGrp="1"/>
          </p:cNvSpPr>
          <p:nvPr>
            <p:ph type="sldNum" idx="20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82F153E0-3CC3-4835-AE6B-8BC0F7DFF91F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PlaceHolder 8"/>
          <p:cNvSpPr>
            <a:spLocks noGrp="1"/>
          </p:cNvSpPr>
          <p:nvPr>
            <p:ph type="dt" idx="21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4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5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239280" y="16045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21360" y="16045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6"/>
          <p:cNvSpPr>
            <a:spLocks noGrp="1"/>
          </p:cNvSpPr>
          <p:nvPr>
            <p:ph type="body"/>
          </p:nvPr>
        </p:nvSpPr>
        <p:spPr>
          <a:xfrm>
            <a:off x="3239280" y="36817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7"/>
          <p:cNvSpPr>
            <a:spLocks noGrp="1"/>
          </p:cNvSpPr>
          <p:nvPr>
            <p:ph type="body"/>
          </p:nvPr>
        </p:nvSpPr>
        <p:spPr>
          <a:xfrm>
            <a:off x="6021360" y="3681720"/>
            <a:ext cx="2646360" cy="1893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8"/>
          <p:cNvSpPr>
            <a:spLocks noGrp="1"/>
          </p:cNvSpPr>
          <p:nvPr>
            <p:ph type="ftr" idx="22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9"/>
          <p:cNvSpPr>
            <a:spLocks noGrp="1"/>
          </p:cNvSpPr>
          <p:nvPr>
            <p:ph type="sldNum" idx="23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60D87C68-1623-402B-9CE6-BA7C77E4D80C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PlaceHolder 10"/>
          <p:cNvSpPr>
            <a:spLocks noGrp="1"/>
          </p:cNvSpPr>
          <p:nvPr>
            <p:ph type="dt" idx="24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/>
          <p:nvPr/>
        </p:nvSpPr>
        <p:spPr>
          <a:xfrm>
            <a:off x="0" y="6400800"/>
            <a:ext cx="9140040" cy="453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7" name="Rectangle 8"/>
          <p:cNvSpPr/>
          <p:nvPr/>
        </p:nvSpPr>
        <p:spPr>
          <a:xfrm>
            <a:off x="0" y="6334200"/>
            <a:ext cx="9140040" cy="6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19800" bIns="1980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ffffff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8" name="Straight Connector 9"/>
          <p:cNvSpPr/>
          <p:nvPr/>
        </p:nvSpPr>
        <p:spPr>
          <a:xfrm>
            <a:off x="894960" y="1737720"/>
            <a:ext cx="7472880" cy="360"/>
          </a:xfrm>
          <a:custGeom>
            <a:avLst/>
            <a:gdLst>
              <a:gd name="textAreaLeft" fmla="*/ 0 w 7472880"/>
              <a:gd name="textAreaRight" fmla="*/ 7475760 w 7472880"/>
              <a:gd name="textAreaTop" fmla="*/ 0 h 360"/>
              <a:gd name="textAreaBottom" fmla="*/ 92160 h 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280" bIns="-44280" anchor="t">
            <a:noAutofit/>
          </a:bodyPr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  <a:ea typeface="DejaVu Sans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ftr" idx="25"/>
          </p:nvPr>
        </p:nvSpPr>
        <p:spPr>
          <a:xfrm>
            <a:off x="2764800" y="6459840"/>
            <a:ext cx="36133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ldNum" idx="26"/>
          </p:nvPr>
        </p:nvSpPr>
        <p:spPr>
          <a:xfrm>
            <a:off x="7425360" y="6459840"/>
            <a:ext cx="97992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A357C9D3-4B3C-49EB-86BF-F24C3818D81C}" type="slidenum">
              <a:rPr b="0" lang="pt-BR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 idx="27"/>
          </p:nvPr>
        </p:nvSpPr>
        <p:spPr>
          <a:xfrm>
            <a:off x="822960" y="6459840"/>
            <a:ext cx="1850400" cy="361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672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b="0" lang="pt-B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67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b="0" lang="pt-B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wmf"/><Relationship Id="rId2" Type="http://schemas.openxmlformats.org/officeDocument/2006/relationships/slideLayout" Target="../slideLayouts/slideLayout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slideLayout" Target="../slideLayouts/slideLayout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9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image" Target="../media/image32.jpeg"/><Relationship Id="rId4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9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image" Target="../media/image40.jpeg"/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openxmlformats.org/officeDocument/2006/relationships/slideLayout" Target="../slideLayouts/slideLayout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slideLayout" Target="../slideLayouts/slideLayout9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918000" y="900000"/>
            <a:ext cx="7539840" cy="649800"/>
          </a:xfrm>
          <a:prstGeom prst="rect">
            <a:avLst/>
          </a:prstGeom>
          <a:noFill/>
          <a:ln w="0">
            <a:noFill/>
          </a:ln>
        </p:spPr>
        <p:txBody>
          <a:bodyPr lIns="0" rIns="0" tIns="226080" bIns="0" anchor="b">
            <a:noAutofit/>
          </a:bodyPr>
          <a:p>
            <a:pPr indent="0" algn="ctr">
              <a:buNone/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sldNum" idx="73"/>
          </p:nvPr>
        </p:nvSpPr>
        <p:spPr>
          <a:xfrm>
            <a:off x="7425360" y="4653000"/>
            <a:ext cx="9799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64E88F2B-5452-45D1-8572-0D4BC3183F9A}" type="slidenum">
              <a: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6" name="object 3"/>
          <p:cNvSpPr/>
          <p:nvPr/>
        </p:nvSpPr>
        <p:spPr>
          <a:xfrm>
            <a:off x="540000" y="1099080"/>
            <a:ext cx="8071920" cy="64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960" bIns="0" anchor="t" anchorCtr="1">
            <a:spAutoFit/>
          </a:bodyPr>
          <a:p>
            <a:pPr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r>
              <a:rPr b="1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AUDIÊNCIA PÚBLICA PARA APRESENTAÇÃO DA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r>
              <a:rPr b="1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LEI</a:t>
            </a:r>
            <a:r>
              <a:rPr b="1" lang="pt-BR" sz="2800" spc="-99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pt-BR" sz="2800" spc="-3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ORÇAMENTÁRIA</a:t>
            </a:r>
            <a:r>
              <a:rPr b="1" lang="pt-BR" sz="2800" spc="-99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ANUAL</a:t>
            </a:r>
            <a:r>
              <a:rPr b="1" lang="pt-BR" sz="2800" spc="-9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pt-BR" sz="2800" spc="-2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2026 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r>
              <a:rPr b="1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MUNICÍPIO</a:t>
            </a:r>
            <a:r>
              <a:rPr b="1" lang="pt-BR" sz="2800" spc="-9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DE</a:t>
            </a:r>
            <a:r>
              <a:rPr b="1" lang="pt-BR" sz="2800" spc="-9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TRÊS</a:t>
            </a:r>
            <a:r>
              <a:rPr b="1" lang="pt-BR" sz="2800" spc="-79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PASSOS/RS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r>
              <a:rPr b="1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	</a:t>
            </a:r>
            <a:r>
              <a:rPr b="1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	</a:t>
            </a:r>
            <a:r>
              <a:rPr b="1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	</a:t>
            </a:r>
            <a:r>
              <a:rPr b="1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	</a:t>
            </a:r>
            <a:r>
              <a:rPr b="1" lang="pt-BR" sz="11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endParaRPr b="0" lang="pt-B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 algn="r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r>
              <a:rPr b="1" lang="pt-BR" sz="11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Câmara de Vereadores 09/12/2025</a:t>
            </a:r>
            <a:endParaRPr b="0" lang="pt-BR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40"/>
              </a:spcBef>
              <a:tabLst>
                <a:tab algn="l" pos="354960"/>
              </a:tabLst>
            </a:pP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4142520" y="555120"/>
            <a:ext cx="715320" cy="88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" descr=""/>
          <p:cNvPicPr/>
          <p:nvPr/>
        </p:nvPicPr>
        <p:blipFill>
          <a:blip r:embed="rId1"/>
          <a:stretch/>
        </p:blipFill>
        <p:spPr>
          <a:xfrm>
            <a:off x="0" y="216000"/>
            <a:ext cx="9119520" cy="593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" descr=""/>
          <p:cNvPicPr/>
          <p:nvPr/>
        </p:nvPicPr>
        <p:blipFill>
          <a:blip r:embed="rId1"/>
          <a:stretch/>
        </p:blipFill>
        <p:spPr>
          <a:xfrm>
            <a:off x="14400" y="77760"/>
            <a:ext cx="9140760" cy="289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5" name="" descr=""/>
          <p:cNvPicPr/>
          <p:nvPr/>
        </p:nvPicPr>
        <p:blipFill>
          <a:blip r:embed="rId2"/>
          <a:stretch/>
        </p:blipFill>
        <p:spPr>
          <a:xfrm>
            <a:off x="14400" y="3128400"/>
            <a:ext cx="9140760" cy="3494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14400" y="311760"/>
            <a:ext cx="9140760" cy="351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7" name="" descr=""/>
          <p:cNvPicPr/>
          <p:nvPr/>
        </p:nvPicPr>
        <p:blipFill>
          <a:blip r:embed="rId2"/>
          <a:stretch/>
        </p:blipFill>
        <p:spPr>
          <a:xfrm>
            <a:off x="14400" y="4091400"/>
            <a:ext cx="9140760" cy="1712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14400" y="422640"/>
            <a:ext cx="9140760" cy="228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9" name="" descr=""/>
          <p:cNvPicPr/>
          <p:nvPr/>
        </p:nvPicPr>
        <p:blipFill>
          <a:blip r:embed="rId2"/>
          <a:stretch/>
        </p:blipFill>
        <p:spPr>
          <a:xfrm>
            <a:off x="14400" y="2991240"/>
            <a:ext cx="9140760" cy="1104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0" name="" descr=""/>
          <p:cNvPicPr/>
          <p:nvPr/>
        </p:nvPicPr>
        <p:blipFill>
          <a:blip r:embed="rId3"/>
          <a:stretch/>
        </p:blipFill>
        <p:spPr>
          <a:xfrm>
            <a:off x="14400" y="4432320"/>
            <a:ext cx="9140760" cy="1102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" descr=""/>
          <p:cNvPicPr/>
          <p:nvPr/>
        </p:nvPicPr>
        <p:blipFill>
          <a:blip r:embed="rId1"/>
          <a:stretch/>
        </p:blipFill>
        <p:spPr>
          <a:xfrm>
            <a:off x="14400" y="56880"/>
            <a:ext cx="9140760" cy="409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2" name="" descr=""/>
          <p:cNvPicPr/>
          <p:nvPr/>
        </p:nvPicPr>
        <p:blipFill>
          <a:blip r:embed="rId2"/>
          <a:stretch/>
        </p:blipFill>
        <p:spPr>
          <a:xfrm>
            <a:off x="14400" y="4330440"/>
            <a:ext cx="9140760" cy="2314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" descr=""/>
          <p:cNvPicPr/>
          <p:nvPr/>
        </p:nvPicPr>
        <p:blipFill>
          <a:blip r:embed="rId1"/>
          <a:stretch/>
        </p:blipFill>
        <p:spPr>
          <a:xfrm>
            <a:off x="14400" y="1409760"/>
            <a:ext cx="9140760" cy="2900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14400" y="245160"/>
            <a:ext cx="9140760" cy="4077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14400" y="4499280"/>
            <a:ext cx="9140760" cy="1688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14400" y="97920"/>
            <a:ext cx="9140760" cy="1707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7" name="" descr=""/>
          <p:cNvPicPr/>
          <p:nvPr/>
        </p:nvPicPr>
        <p:blipFill>
          <a:blip r:embed="rId2"/>
          <a:stretch/>
        </p:blipFill>
        <p:spPr>
          <a:xfrm>
            <a:off x="14400" y="1980720"/>
            <a:ext cx="9140760" cy="46378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" descr=""/>
          <p:cNvPicPr/>
          <p:nvPr/>
        </p:nvPicPr>
        <p:blipFill>
          <a:blip r:embed="rId1"/>
          <a:stretch/>
        </p:blipFill>
        <p:spPr>
          <a:xfrm>
            <a:off x="14400" y="117000"/>
            <a:ext cx="9140760" cy="3469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59" name="" descr=""/>
          <p:cNvPicPr/>
          <p:nvPr/>
        </p:nvPicPr>
        <p:blipFill>
          <a:blip r:embed="rId2"/>
          <a:stretch/>
        </p:blipFill>
        <p:spPr>
          <a:xfrm>
            <a:off x="360" y="3862440"/>
            <a:ext cx="9140760" cy="22546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14400" y="1323360"/>
            <a:ext cx="9140760" cy="2856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22960" y="365040"/>
            <a:ext cx="7539840" cy="1368360"/>
          </a:xfrm>
          <a:prstGeom prst="rect">
            <a:avLst/>
          </a:prstGeom>
          <a:noFill/>
          <a:ln w="0">
            <a:noFill/>
          </a:ln>
        </p:spPr>
        <p:txBody>
          <a:bodyPr lIns="0" rIns="0" tIns="226080" bIns="0" anchor="b" anchorCtr="1">
            <a:noAutofit/>
          </a:bodyPr>
          <a:p>
            <a:pPr marL="3686760" indent="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	</a:t>
            </a:r>
            <a:r>
              <a:rPr b="0" lang="pt-BR" sz="48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            </a:t>
            </a:r>
            <a:r>
              <a:rPr b="1" lang="pt-BR" sz="16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LOA</a:t>
            </a:r>
            <a:r>
              <a:rPr b="1" lang="pt-BR" sz="1600" spc="-136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</a:t>
            </a:r>
            <a:r>
              <a:rPr b="1" lang="pt-BR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2026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sldNum" idx="74"/>
          </p:nvPr>
        </p:nvSpPr>
        <p:spPr>
          <a:xfrm>
            <a:off x="7425360" y="4653000"/>
            <a:ext cx="9799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4E836BBD-7DBD-4E42-B425-C55B66AA2E8C}" type="slidenum">
              <a: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CaixaDeTexto 5"/>
          <p:cNvSpPr/>
          <p:nvPr/>
        </p:nvSpPr>
        <p:spPr>
          <a:xfrm>
            <a:off x="990720" y="2305440"/>
            <a:ext cx="7539840" cy="365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    As audiências públicas para discussão das peças orçamentárias (PPA, LDO e LOA) têm como base o artigo 48, da Lei de Responsabilidade Fiscal n° 101/2000: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Art. 48 – [...]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§ 1º -A transparência será assegurada também mediante: 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               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   I – </a:t>
            </a:r>
            <a:r>
              <a:rPr b="1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incentivo à participação popular e realização de audiências públicas</a:t>
            </a:r>
            <a:r>
              <a:rPr b="0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, durante os </a:t>
            </a:r>
            <a:r>
              <a:rPr b="1" lang="pt-BR" sz="1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processos de elaboração e discussão dos planos, lei de diretrizes orçamentárias e orçamentos; 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pt-BR" sz="17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0" y="180000"/>
            <a:ext cx="9141120" cy="6287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" descr=""/>
          <p:cNvPicPr/>
          <p:nvPr/>
        </p:nvPicPr>
        <p:blipFill>
          <a:blip r:embed="rId1"/>
          <a:stretch/>
        </p:blipFill>
        <p:spPr>
          <a:xfrm>
            <a:off x="0" y="360000"/>
            <a:ext cx="9141120" cy="5855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14400" y="12600"/>
            <a:ext cx="9140760" cy="2310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14400" y="2226960"/>
            <a:ext cx="9140760" cy="3497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5" name="" descr=""/>
          <p:cNvPicPr/>
          <p:nvPr/>
        </p:nvPicPr>
        <p:blipFill>
          <a:blip r:embed="rId3"/>
          <a:stretch/>
        </p:blipFill>
        <p:spPr>
          <a:xfrm>
            <a:off x="14400" y="5717880"/>
            <a:ext cx="9140760" cy="1123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" descr=""/>
          <p:cNvPicPr/>
          <p:nvPr/>
        </p:nvPicPr>
        <p:blipFill>
          <a:blip r:embed="rId1"/>
          <a:stretch/>
        </p:blipFill>
        <p:spPr>
          <a:xfrm>
            <a:off x="0" y="108000"/>
            <a:ext cx="9141120" cy="6477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14400" y="71280"/>
            <a:ext cx="9140760" cy="16902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" descr=""/>
          <p:cNvPicPr/>
          <p:nvPr/>
        </p:nvPicPr>
        <p:blipFill>
          <a:blip r:embed="rId2"/>
          <a:stretch/>
        </p:blipFill>
        <p:spPr>
          <a:xfrm>
            <a:off x="14400" y="1860120"/>
            <a:ext cx="9140760" cy="2936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9" name="" descr=""/>
          <p:cNvPicPr/>
          <p:nvPr/>
        </p:nvPicPr>
        <p:blipFill>
          <a:blip r:embed="rId3"/>
          <a:stretch/>
        </p:blipFill>
        <p:spPr>
          <a:xfrm>
            <a:off x="14400" y="4983480"/>
            <a:ext cx="9140760" cy="1657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" descr=""/>
          <p:cNvPicPr/>
          <p:nvPr/>
        </p:nvPicPr>
        <p:blipFill>
          <a:blip r:embed="rId1"/>
          <a:stretch/>
        </p:blipFill>
        <p:spPr>
          <a:xfrm>
            <a:off x="14400" y="225720"/>
            <a:ext cx="9140760" cy="2245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1" name="" descr=""/>
          <p:cNvPicPr/>
          <p:nvPr/>
        </p:nvPicPr>
        <p:blipFill>
          <a:blip r:embed="rId2"/>
          <a:stretch/>
        </p:blipFill>
        <p:spPr>
          <a:xfrm>
            <a:off x="0" y="2880000"/>
            <a:ext cx="9140760" cy="1717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" descr=""/>
          <p:cNvPicPr/>
          <p:nvPr/>
        </p:nvPicPr>
        <p:blipFill>
          <a:blip r:embed="rId1"/>
          <a:stretch/>
        </p:blipFill>
        <p:spPr>
          <a:xfrm>
            <a:off x="14400" y="74160"/>
            <a:ext cx="9140760" cy="2908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14400" y="3089520"/>
            <a:ext cx="9140760" cy="1125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14400" y="4323600"/>
            <a:ext cx="9140760" cy="110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5" name="" descr=""/>
          <p:cNvPicPr/>
          <p:nvPr/>
        </p:nvPicPr>
        <p:blipFill>
          <a:blip r:embed="rId4"/>
          <a:stretch/>
        </p:blipFill>
        <p:spPr>
          <a:xfrm>
            <a:off x="14400" y="5568480"/>
            <a:ext cx="9140760" cy="1136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14400" y="266400"/>
            <a:ext cx="9140760" cy="28843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2"/>
          <a:stretch/>
        </p:blipFill>
        <p:spPr>
          <a:xfrm>
            <a:off x="14400" y="3839400"/>
            <a:ext cx="9140760" cy="1642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object 2"/>
          <p:cNvGraphicFramePr/>
          <p:nvPr/>
        </p:nvGraphicFramePr>
        <p:xfrm>
          <a:off x="804960" y="1240200"/>
          <a:ext cx="7962120" cy="4947840"/>
        </p:xfrm>
        <a:graphic>
          <a:graphicData uri="http://schemas.openxmlformats.org/drawingml/2006/table">
            <a:tbl>
              <a:tblPr/>
              <a:tblGrid>
                <a:gridCol w="5126760"/>
                <a:gridCol w="1688760"/>
                <a:gridCol w="1146960"/>
              </a:tblGrid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CÂMARA MUNICIPAL DE VEREADORES 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4.308.000,00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2,08%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640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INSTITUTO</a:t>
                      </a:r>
                      <a:r>
                        <a:rPr b="0" lang="en-US" sz="13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PREVIDÊNCIA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noFill/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32.780.807,45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noFill/>
                      <a:prstDash val="solid"/>
                    </a:lnB>
                    <a:solidFill>
                      <a:srgbClr val="c5d8f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15,84%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640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ENCARGOS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ESPECIAIS</a:t>
                      </a:r>
                      <a:r>
                        <a:rPr b="0" lang="en-US" sz="13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RESERVA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CONTINGÊNCIA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noFill/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9bf8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22.720.634,31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noFill/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9bf8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10,98%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GABINETE</a:t>
                      </a:r>
                      <a:r>
                        <a:rPr b="0" lang="en-US" sz="13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PREFEITO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1.499.336,00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0,72%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PROCURADORIA</a:t>
                      </a:r>
                      <a:r>
                        <a:rPr b="0" lang="en-US" sz="13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GERAL</a:t>
                      </a:r>
                      <a:r>
                        <a:rPr b="0" lang="en-US" sz="13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MUNICÍPIO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752.700,00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0,36%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ADMINISTRAÇÃO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4.475.000,00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2,16%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noFill/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AGRICULTURA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8.542.334,91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noFill/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4,13%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640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MUNICIPAL</a:t>
                      </a:r>
                      <a:r>
                        <a:rPr b="0" lang="en-US" sz="13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ASSISTÊNCIA SOCIAL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4.952.600,00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2,39%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EDUCAÇÃO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60.900.545,78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29,44%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FINANÇAS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2.706.700,00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1,31%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</a:t>
                      </a:r>
                      <a:r>
                        <a:rPr b="0" lang="en-US" sz="13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MUNICIPAL</a:t>
                      </a:r>
                      <a:r>
                        <a:rPr b="0" lang="en-US" sz="13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 DESENVOLVIMENTO E INOVAÇÃO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5.415.462,00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2,62%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</a:t>
                      </a:r>
                      <a:r>
                        <a:rPr b="0" lang="en-US" sz="13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MUNICIPAL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OBRAS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VIAÇÃO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noFill/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17.454.849,33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8,44%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PLANEJAMENTO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noFill/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337.420,00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0,16%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640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SAÚDE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30.913.844,80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14,94%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 MUNICIPAL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TRANSPORTES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6.620.188,00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3,20%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49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SECRETARIA</a:t>
                      </a:r>
                      <a:r>
                        <a:rPr b="0" lang="en-US" sz="13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MUNICIPAL</a:t>
                      </a:r>
                      <a:r>
                        <a:rPr b="0" lang="en-US" sz="13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MEIO</a:t>
                      </a:r>
                      <a:r>
                        <a:rPr b="0" lang="en-US" sz="13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AMBIENTE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2.540.813,80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pt-BR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1,23%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solidFill>
                      <a:srgbClr val="c5d8f0"/>
                    </a:solidFill>
                  </a:tcPr>
                </a:tc>
              </a:tr>
              <a:tr h="268560"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31"/>
                        </a:spcBef>
                      </a:pPr>
                      <a:r>
                        <a:rPr b="1" lang="en-US" sz="13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Total</a:t>
                      </a:r>
                      <a:r>
                        <a:rPr b="1" lang="en-US" sz="13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3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geral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206.921.236,38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1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100</a:t>
                      </a:r>
                      <a:r>
                        <a:rPr b="0" lang="en-US" sz="13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%</a:t>
                      </a:r>
                      <a:endParaRPr b="0" lang="pt-BR" sz="13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4e80bc"/>
                      </a:solidFill>
                      <a:prstDash val="solid"/>
                    </a:lnL>
                    <a:lnR w="2880">
                      <a:solidFill>
                        <a:srgbClr val="4e80bc"/>
                      </a:solidFill>
                      <a:prstDash val="solid"/>
                    </a:lnR>
                    <a:lnT w="2880">
                      <a:solidFill>
                        <a:srgbClr val="4e80bc"/>
                      </a:solidFill>
                      <a:prstDash val="solid"/>
                    </a:lnT>
                    <a:lnB w="2880">
                      <a:solidFill>
                        <a:srgbClr val="4e80bc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9" name=""/>
          <p:cNvSpPr/>
          <p:nvPr/>
        </p:nvSpPr>
        <p:spPr>
          <a:xfrm>
            <a:off x="720000" y="720000"/>
            <a:ext cx="809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DESPESAS POR ÓRGÃO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850160" cy="61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buNone/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755640" y="1340640"/>
            <a:ext cx="7539840" cy="401940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2" name="Tabela 3"/>
          <p:cNvGraphicFramePr/>
          <p:nvPr/>
        </p:nvGraphicFramePr>
        <p:xfrm>
          <a:off x="552240" y="89280"/>
          <a:ext cx="7759800" cy="6598800"/>
        </p:xfrm>
        <a:graphic>
          <a:graphicData uri="http://schemas.openxmlformats.org/drawingml/2006/table">
            <a:tbl>
              <a:tblPr/>
              <a:tblGrid>
                <a:gridCol w="191160"/>
                <a:gridCol w="52560"/>
                <a:gridCol w="98280"/>
                <a:gridCol w="52560"/>
                <a:gridCol w="4816440"/>
                <a:gridCol w="657360"/>
                <a:gridCol w="469080"/>
                <a:gridCol w="1422720"/>
              </a:tblGrid>
              <a:tr h="720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PREVISÃO DAS PRIORIDADES DAS DESPESAS COM PESSOAL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DOTAÇÃO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DESPESA BRUTA COM PESSOAL (I)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106.872.171,92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Pessoal Ativo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76.250.645,68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Vencimentos, Vantagens e Outras Despesas Variáveis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67.413.857,68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Obrigações Patronais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8.836.788,00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Pessoal Inativo e Pensionistas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30.621.526,24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Aposentadorias, Reserva e Reformas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24.830.352,00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Pensões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5.791.174,24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Despesa com Pessoal não Executada Orçamentariamente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Outras despesas de pessoal decorrentes de contratos de terceirização ou de contratação de forma indireta (§ 1º do art.18 da LRF)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DESPESAS NÃO COMPUTADAS (II) (§ 1º do art. 19 da LRF)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33.069.398,24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Indenizações por Demissão e Incentivos à Demissão Voluntária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568.000,00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Decorrentes de Decisão Judicial de período anterior ao da apuração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50.000,00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Despesas de Exercícios Anteriores de período anterior ao da apuração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1.000,00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Inativos e Pensionistas com Resursos Vinculados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30.621.526,24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Agentes Comunitários de Saúde e de Combate às Endemias com Recursos Vinculados (CF, art. 198, §11)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1.800.872,00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Parcela dedutível referente ao piso salarial do Enfermeiro, Técnico de Enfermagem, Auxiliar de Enfermagem e Parteira (ADCT, art. 38, §2º)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28.000,00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Outras Deduções Constitucionais ou Legais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DESPESA LÍQUIDA COM PESSOAL (III) = (I - II)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73.802.773,68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APURAÇÃO DO CUMPRIMENTO DO LIMITE LEGAL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VALOR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RECEITA CORRENTE LÍQUIDA - RCL (IV)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157.813.914,02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 - ) Transferências obrigatórias da União relativas às emendas individuais (art. 166-A, § 1º, da CF)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 - ) Transferências obrigatórias da União relativas às emendas de bancada (art. 166, § 16, da CF)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 - ) Transferências da União relativas a remuneração dos agentes comunitários de saúde e de combate às endemias (CF, art. 198, §11)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1.800.872,00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( - ) Outras Deduções Constitucionais ou Legais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RECEITA CORRENTE LÍQUIDA AJUSTADA PARA CÁLCULO DOS LIMITES DA DESPESA COM PESSOAL (V)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156.013.042,02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% do TOTAL DAS PRIORIDADES DAS DESPESAS COM PESSOAL PARA FINS DE APURAÇÃO DO LIMITE - RCL (VI) = (III / V) * 100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47.31%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LIMITE MÁXIMO (VII) (incisos I, II e III, art. 20 da LRF) (54%)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84.247.042,69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996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LIMITE PRUDENCIAL (VIII) = (0,95 x VII) (parágrafo único do art. 22 da LRF) (51,3%)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80.034.690,56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16000">
                <a:tc>
                  <a:txBody>
                    <a:bodyPr lIns="8280" rIns="828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 </a:t>
                      </a:r>
                      <a:endParaRPr b="0" lang="pt-BR" sz="9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8280" marR="828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LIMITE DE ALERTA (IX) = (0,90 x VII) (inciso II do §1º do art. 59 da LRF) (48,6%)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75.822.338,42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822960" y="365040"/>
            <a:ext cx="7539840" cy="713520"/>
          </a:xfrm>
          <a:prstGeom prst="rect">
            <a:avLst/>
          </a:prstGeom>
          <a:noFill/>
          <a:ln w="0">
            <a:noFill/>
          </a:ln>
        </p:spPr>
        <p:txBody>
          <a:bodyPr lIns="0" rIns="0" tIns="226080" bIns="0" anchor="b">
            <a:noAutofit/>
          </a:bodyPr>
          <a:p>
            <a:pPr marL="3686760" indent="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	</a:t>
            </a:r>
            <a:r>
              <a:rPr b="1" lang="pt-BR" sz="16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LOA</a:t>
            </a:r>
            <a:r>
              <a:rPr b="1" lang="pt-BR" sz="1600" spc="-136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</a:t>
            </a:r>
            <a:r>
              <a:rPr b="1" lang="pt-BR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2026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ldNum" idx="75"/>
          </p:nvPr>
        </p:nvSpPr>
        <p:spPr>
          <a:xfrm>
            <a:off x="7425360" y="4653000"/>
            <a:ext cx="9799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fld id="{3A600368-F781-485A-BE52-638AFAC05F39}" type="slidenum">
              <a: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&lt;número&gt;</a:t>
            </a:fld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object 3"/>
          <p:cNvSpPr/>
          <p:nvPr/>
        </p:nvSpPr>
        <p:spPr>
          <a:xfrm>
            <a:off x="534600" y="1551600"/>
            <a:ext cx="7228800" cy="457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93960" bIns="0" anchor="t">
            <a:spAutoFit/>
          </a:bodyPr>
          <a:p>
            <a:pPr marL="354960" indent="-342360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 MT"/>
              <a:buChar char="•"/>
              <a:tabLst>
                <a:tab algn="l" pos="354960"/>
              </a:tabLst>
            </a:pPr>
            <a:r>
              <a:rPr b="0" lang="en-US" sz="32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Apresentação</a:t>
            </a:r>
            <a:r>
              <a:rPr b="0" lang="en-US" sz="3200" spc="-99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aos</a:t>
            </a:r>
            <a:r>
              <a:rPr b="0" lang="en-US" sz="3200" spc="-99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conselhos</a:t>
            </a:r>
            <a:r>
              <a:rPr b="0" lang="en-US" sz="3200" spc="-9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32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deliberativos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 MT"/>
              <a:buChar char="•"/>
              <a:tabLst>
                <a:tab algn="l" pos="354960"/>
              </a:tabLst>
            </a:pPr>
            <a:r>
              <a:rPr b="0" lang="en-US" sz="32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- </a:t>
            </a:r>
            <a:r>
              <a:rPr b="0" lang="en-US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07/11/2025 (Sexta-feira) parte da tarde;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53840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 MT"/>
              <a:buChar char="–"/>
              <a:tabLst>
                <a:tab algn="l" pos="75384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Conselho</a:t>
            </a:r>
            <a:r>
              <a:rPr b="0" lang="en-US" sz="2800" spc="-5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de</a:t>
            </a:r>
            <a:r>
              <a:rPr b="0" lang="en-US" sz="2800" spc="-6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Assistência</a:t>
            </a:r>
            <a:r>
              <a:rPr b="0" lang="en-US" sz="2800" spc="-5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Social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53840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 MT"/>
              <a:buChar char="–"/>
              <a:tabLst>
                <a:tab algn="l" pos="75384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Conselhos</a:t>
            </a:r>
            <a:r>
              <a:rPr b="0" lang="en-US" sz="2800" spc="-7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da</a:t>
            </a:r>
            <a:r>
              <a:rPr b="0" lang="en-US" sz="2800" spc="-5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Educação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53840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 MT"/>
              <a:buChar char="–"/>
              <a:tabLst>
                <a:tab algn="l" pos="75384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Conselho</a:t>
            </a:r>
            <a:r>
              <a:rPr b="0" lang="en-US" sz="2800" spc="-5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de</a:t>
            </a:r>
            <a:r>
              <a:rPr b="0" lang="en-US" sz="2800" spc="-5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2800" spc="-2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Saúde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4960" indent="-342360">
              <a:lnSpc>
                <a:spcPct val="100000"/>
              </a:lnSpc>
              <a:spcBef>
                <a:spcPts val="740"/>
              </a:spcBef>
              <a:buClr>
                <a:srgbClr val="000000"/>
              </a:buClr>
              <a:buFont typeface="Arial MT"/>
              <a:buChar char="•"/>
              <a:tabLst>
                <a:tab algn="l" pos="35496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Audiência</a:t>
            </a:r>
            <a:r>
              <a:rPr b="0" lang="en-US" sz="3200" spc="-15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en-US" sz="32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pública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53840" indent="-28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 MT"/>
              <a:buChar char="–"/>
              <a:tabLst>
                <a:tab algn="l" pos="754920"/>
              </a:tabLst>
            </a:pPr>
            <a:r>
              <a:rPr b="0" lang="en-US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10/11/2</a:t>
            </a:r>
            <a:r>
              <a:rPr b="0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025</a:t>
            </a:r>
            <a:r>
              <a:rPr b="0" lang="pt-BR" sz="2800" spc="-7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pt-BR" sz="2800" spc="-3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(Segunda-</a:t>
            </a:r>
            <a:r>
              <a:rPr b="0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feira)</a:t>
            </a:r>
            <a:r>
              <a:rPr b="0" lang="pt-BR" sz="2800" spc="-7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à</a:t>
            </a: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s</a:t>
            </a:r>
            <a:r>
              <a:rPr b="0" lang="pt-BR" sz="2800" spc="-7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18h</a:t>
            </a:r>
            <a:r>
              <a:rPr b="0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,</a:t>
            </a:r>
            <a:r>
              <a:rPr b="0" lang="pt-BR" sz="2800" spc="-7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para a comunidade n</a:t>
            </a:r>
            <a:r>
              <a:rPr b="0" lang="pt-BR" sz="2800" spc="-2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o </a:t>
            </a: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Auditório</a:t>
            </a:r>
            <a:r>
              <a:rPr b="0" lang="pt-BR" sz="2800" spc="-85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0" lang="pt-BR" sz="2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da Prefeitura Municipal</a:t>
            </a:r>
            <a:r>
              <a:rPr b="0" lang="pt-BR" sz="2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;</a:t>
            </a:r>
            <a:endParaRPr b="0" lang="pt-B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822960" y="286560"/>
            <a:ext cx="7539840" cy="1446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APLICAÇÃO EM EDUCAÇÃO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/>
          </p:nvPr>
        </p:nvSpPr>
        <p:spPr>
          <a:xfrm>
            <a:off x="822960" y="1845720"/>
            <a:ext cx="7539840" cy="500040"/>
          </a:xfrm>
          <a:prstGeom prst="rect">
            <a:avLst/>
          </a:prstGeom>
          <a:noFill/>
          <a:ln w="0">
            <a:noFill/>
          </a:ln>
        </p:spPr>
        <p:txBody>
          <a:bodyPr lIns="0" rIns="0" tIns="45000" bIns="4500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85" name="Tabela 3"/>
          <p:cNvGraphicFramePr/>
          <p:nvPr/>
        </p:nvGraphicFramePr>
        <p:xfrm>
          <a:off x="683640" y="1772640"/>
          <a:ext cx="7704000" cy="607680"/>
        </p:xfrm>
        <a:graphic>
          <a:graphicData uri="http://schemas.openxmlformats.org/drawingml/2006/table">
            <a:tbl>
              <a:tblPr/>
              <a:tblGrid>
                <a:gridCol w="5040360"/>
                <a:gridCol w="1944000"/>
                <a:gridCol w="720000"/>
              </a:tblGrid>
              <a:tr h="416880">
                <a:tc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APURAÇÃO DO LIMITE MÍNIMO CONSTITUCIONAL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PREVISÃO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%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58760">
                <a:tc>
                  <a:txBody>
                    <a:bodyPr lIns="8280" rIns="828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APLICAÇÃO EM MDE SOBRE A RECEITA RESULTANTE DE IMPOSTOS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noFill/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28.765.518,08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8280" rIns="8280" anchor="ctr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7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25,00</a:t>
                      </a:r>
                      <a:endParaRPr b="0" lang="pt-BR" sz="7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8280" marR="82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86" name="CaixaDeTexto 4"/>
          <p:cNvSpPr/>
          <p:nvPr/>
        </p:nvSpPr>
        <p:spPr>
          <a:xfrm>
            <a:off x="755640" y="3213000"/>
            <a:ext cx="74854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APLICAÇÃO EM SAÚDE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87" name="Picture 1" descr=""/>
          <p:cNvPicPr/>
          <p:nvPr/>
        </p:nvPicPr>
        <p:blipFill>
          <a:blip r:embed="rId1"/>
          <a:stretch/>
        </p:blipFill>
        <p:spPr>
          <a:xfrm>
            <a:off x="496800" y="3725640"/>
            <a:ext cx="7773480" cy="282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2039760" y="2125080"/>
            <a:ext cx="5055840" cy="115488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b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US" sz="3200" spc="-51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OBRIGADO</a:t>
            </a:r>
            <a:r>
              <a:rPr b="1" lang="en-US" sz="3200" spc="-20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b="1" lang="en-US" sz="3200" spc="-51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PELA</a:t>
            </a:r>
            <a:r>
              <a:rPr b="1" lang="en-US" sz="3200" spc="-34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 </a:t>
            </a:r>
            <a:r>
              <a:rPr b="1" lang="en-US" sz="3200" spc="-26" strike="noStrike" u="none">
                <a:solidFill>
                  <a:srgbClr val="000000"/>
                </a:solidFill>
                <a:effectLst/>
                <a:uFillTx/>
                <a:latin typeface="Calibri"/>
              </a:rPr>
              <a:t>ATENÇÃO!!!!</a:t>
            </a:r>
            <a:endParaRPr b="0" lang="pt-B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sldNum" idx="78"/>
          </p:nvPr>
        </p:nvSpPr>
        <p:spPr>
          <a:xfrm>
            <a:off x="7425360" y="4653000"/>
            <a:ext cx="9799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12600" indent="0" algn="r">
              <a:lnSpc>
                <a:spcPts val="1239"/>
              </a:lnSpc>
              <a:buNone/>
              <a:tabLst>
                <a:tab algn="l" pos="0"/>
              </a:tabLst>
              <a:defRPr b="1" lang="en-US" sz="1200" spc="-26" strike="noStrike" u="none">
                <a:solidFill>
                  <a:srgbClr val="8a8a8a"/>
                </a:solidFill>
                <a:effectLst/>
                <a:uFillTx/>
                <a:latin typeface="Calibri"/>
              </a:defRPr>
            </a:lvl1pPr>
          </a:lstStyle>
          <a:p>
            <a:pPr marL="12600" indent="0" algn="r">
              <a:lnSpc>
                <a:spcPts val="1239"/>
              </a:lnSpc>
              <a:buNone/>
              <a:tabLst>
                <a:tab algn="l" pos="0"/>
              </a:tabLst>
            </a:pPr>
            <a:r>
              <a:rPr b="1" lang="en-US" sz="1200" spc="-26" strike="noStrike" u="none">
                <a:solidFill>
                  <a:srgbClr val="8a8a8a"/>
                </a:solidFill>
                <a:effectLst/>
                <a:uFillTx/>
                <a:latin typeface="Calibri"/>
              </a:rPr>
              <a:t>36</a:t>
            </a:r>
            <a:endParaRPr b="0" lang="pt-BR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822960" y="720000"/>
            <a:ext cx="7539840" cy="357840"/>
          </a:xfrm>
          <a:prstGeom prst="rect">
            <a:avLst/>
          </a:prstGeom>
          <a:noFill/>
          <a:ln w="0">
            <a:noFill/>
          </a:ln>
        </p:spPr>
        <p:txBody>
          <a:bodyPr lIns="0" rIns="0" tIns="226080" bIns="0" anchor="b" anchorCtr="1">
            <a:noAutofit/>
          </a:bodyPr>
          <a:p>
            <a:pPr marL="3686760" indent="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US" sz="16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                                                                 LOA</a:t>
            </a:r>
            <a:r>
              <a:rPr b="1" lang="en-US" sz="1600" spc="-136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</a:t>
            </a:r>
            <a:r>
              <a:rPr b="1" lang="en-US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20</a:t>
            </a:r>
            <a:r>
              <a:rPr b="1" lang="pt-BR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26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ldNum" idx="76"/>
          </p:nvPr>
        </p:nvSpPr>
        <p:spPr>
          <a:xfrm>
            <a:off x="7425360" y="4653000"/>
            <a:ext cx="9799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51480" indent="0" algn="r">
              <a:lnSpc>
                <a:spcPts val="1239"/>
              </a:lnSpc>
              <a:buNone/>
              <a:tabLst>
                <a:tab algn="l" pos="0"/>
              </a:tabLst>
              <a:def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51480" indent="0" algn="r">
              <a:lnSpc>
                <a:spcPts val="1239"/>
              </a:lnSpc>
              <a:buNone/>
              <a:tabLst>
                <a:tab algn="l" pos="0"/>
              </a:tabLst>
            </a:pPr>
            <a:r>
              <a:rPr b="0" lang="en-US" sz="1050" spc="-51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6</a:t>
            </a:r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6" name="CaixaDeTexto 25"/>
          <p:cNvSpPr/>
          <p:nvPr/>
        </p:nvSpPr>
        <p:spPr>
          <a:xfrm>
            <a:off x="990720" y="1980000"/>
            <a:ext cx="740088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	</a:t>
            </a: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	</a:t>
            </a: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        DEFINIÇÃO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4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É a peça de planejamento que define a gestão anual dos recursos públicos, estabelecendo a previsão de todas as receitas a serem arrecadadas e a fixação de todos os gastos que o município está autorizado a  executar, sempre em consonância com as metas e prioridades estabelecidas pela LDO, bem como as diretrizes, objetivos e metas do PPA.</a:t>
            </a:r>
            <a:endParaRPr b="0" lang="pt-B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822960" y="-651960"/>
            <a:ext cx="7813440" cy="1368360"/>
          </a:xfrm>
          <a:prstGeom prst="rect">
            <a:avLst/>
          </a:prstGeom>
          <a:noFill/>
          <a:ln w="0">
            <a:noFill/>
          </a:ln>
        </p:spPr>
        <p:txBody>
          <a:bodyPr lIns="0" rIns="0" tIns="226080" bIns="0" anchor="b" anchorCtr="1">
            <a:noAutofit/>
          </a:bodyPr>
          <a:p>
            <a:pPr marL="3686760" indent="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US" sz="16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                                                                                  LOA</a:t>
            </a:r>
            <a:r>
              <a:rPr b="1" lang="en-US" sz="1600" spc="-136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</a:t>
            </a:r>
            <a:r>
              <a:rPr b="1" lang="en-US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2026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28" name="object 3"/>
          <p:cNvGraphicFramePr/>
          <p:nvPr/>
        </p:nvGraphicFramePr>
        <p:xfrm>
          <a:off x="180000" y="680400"/>
          <a:ext cx="8855640" cy="5783400"/>
        </p:xfrm>
        <a:graphic>
          <a:graphicData uri="http://schemas.openxmlformats.org/drawingml/2006/table">
            <a:tbl>
              <a:tblPr/>
              <a:tblGrid>
                <a:gridCol w="2631960"/>
                <a:gridCol w="4482000"/>
                <a:gridCol w="1742040"/>
              </a:tblGrid>
              <a:tr h="27432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</a:t>
                      </a: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que</a:t>
                      </a: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engloba?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Valor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1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Correntes</a:t>
                      </a:r>
                      <a:r>
                        <a:rPr b="1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(I)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191.911.781,10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5684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Impostos,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Taxas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e</a:t>
                      </a:r>
                      <a:r>
                        <a:rPr b="0" lang="en-US" sz="1200" spc="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</a:t>
                      </a:r>
                      <a:r>
                        <a:rPr b="0" lang="en-US" sz="1200" spc="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Melhoria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ITR,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IRRF,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IPTU,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ITBI,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ISS,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TAXAS,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MELHORIA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33.531.520,91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688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ts val="1210"/>
                        </a:lnSpc>
                        <a:spcBef>
                          <a:spcPts val="289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dos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Servidores ao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Plano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Seguridade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Social, FUMREBOM,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FUMDICA,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Fundo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Municipal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Idoso,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CIP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8.040.178,86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364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Patrimonial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ts val="1199"/>
                        </a:lnSpc>
                        <a:spcBef>
                          <a:spcPts val="300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Aluguéis,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Arrendamentos,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Remuneração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Depósitos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Bancários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(Juros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Correção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Monetária),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Remuneração</a:t>
                      </a:r>
                      <a:r>
                        <a:rPr b="0" lang="en-US" sz="12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dos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Recuros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RPPS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15.762.501,56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364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Serviços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ts val="1199"/>
                        </a:lnSpc>
                        <a:spcBef>
                          <a:spcPts val="300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Serviços</a:t>
                      </a:r>
                      <a:r>
                        <a:rPr b="0" lang="en-US" sz="12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administrativos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comerciais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gerais,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Outros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Serviços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(Serviços Postais,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Serviços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Máquina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Agricultura)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93.391,56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688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Transferências</a:t>
                      </a:r>
                      <a:r>
                        <a:rPr b="0" lang="en-US" sz="1200" spc="62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ts val="1210"/>
                        </a:lnSpc>
                        <a:spcBef>
                          <a:spcPts val="289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FPM,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FEP(Fundo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Especial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do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Petróleo),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SUS,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FNDE,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ICMS,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FNAS</a:t>
                      </a:r>
                      <a:r>
                        <a:rPr b="0" lang="en-US" sz="12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(Ass.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Social),</a:t>
                      </a:r>
                      <a:r>
                        <a:rPr b="0" lang="en-US" sz="12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IPVA,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IPI,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CIDE(Combustíveis)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133.070.628,93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420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Outras</a:t>
                      </a:r>
                      <a:r>
                        <a:rPr b="0" lang="en-US" sz="12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0" lang="en-US" sz="12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83000"/>
                        </a:lnSpc>
                        <a:spcBef>
                          <a:spcPts val="295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Multas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Danos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Ambientais,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Multas/Juros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Contratos,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Indenizações, Restituições</a:t>
                      </a:r>
                      <a:r>
                        <a:rPr b="0" lang="en-US" sz="12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200" spc="2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Ressarcimentos(Troca-Troca,</a:t>
                      </a:r>
                      <a:r>
                        <a:rPr b="0" lang="en-US" sz="1200" spc="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Multas</a:t>
                      </a:r>
                      <a:r>
                        <a:rPr b="0" lang="en-US" sz="1200" spc="17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17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Trânsito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1.413.559,28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1" lang="en-US" sz="12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1" lang="en-US" sz="12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Capital</a:t>
                      </a:r>
                      <a:r>
                        <a:rPr b="1" lang="en-US" sz="12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(II)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16.326.514,91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274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Operações de Crédito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Programa Eficiência Municipal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</a:pPr>
                      <a:r>
                        <a:rPr b="0" lang="pt-BR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15.000.000,00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Alienação</a:t>
                      </a:r>
                      <a:r>
                        <a:rPr b="0" lang="en-US" sz="12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Bens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Bens</a:t>
                      </a:r>
                      <a:r>
                        <a:rPr b="0" lang="en-US" sz="12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imóveis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71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300.000,00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Amortização</a:t>
                      </a:r>
                      <a:r>
                        <a:rPr b="0" lang="en-US" sz="12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Empréstimos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FAPER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326.514,91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432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Transferências</a:t>
                      </a:r>
                      <a:r>
                        <a:rPr b="0" lang="en-US" sz="1200" spc="28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200" spc="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Capital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Transferências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 União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Estados</a:t>
                      </a:r>
                      <a:r>
                        <a:rPr b="0" lang="en-US" sz="12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(Emendas</a:t>
                      </a:r>
                      <a:r>
                        <a:rPr b="0" lang="en-US" sz="12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Parlamentares)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700.000,00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684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1" lang="en-US" sz="12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Correntes</a:t>
                      </a:r>
                      <a:r>
                        <a:rPr b="1" lang="en-US" sz="1200" spc="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Intra-</a:t>
                      </a: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Orçamentárias</a:t>
                      </a:r>
                      <a:r>
                        <a:rPr b="1" lang="en-US" sz="12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2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(III)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1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15.499.199,26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8d8d8"/>
                    </a:solidFill>
                  </a:tcPr>
                </a:tc>
              </a:tr>
              <a:tr h="416880">
                <a:tc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</a:t>
                      </a:r>
                      <a:r>
                        <a:rPr b="0" lang="en-US" sz="1200" spc="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Intra-Orçamentárias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6480">
                        <a:lnSpc>
                          <a:spcPts val="1210"/>
                        </a:lnSpc>
                        <a:spcBef>
                          <a:spcPts val="289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Contribuição</a:t>
                      </a:r>
                      <a:r>
                        <a:rPr b="0" lang="en-US" sz="1200" spc="17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RPPS</a:t>
                      </a:r>
                      <a:r>
                        <a:rPr b="0" lang="en-US" sz="1200" spc="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Patronal(Servidor</a:t>
                      </a:r>
                      <a:r>
                        <a:rPr b="0" lang="en-US" sz="1200" spc="2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Ativo),</a:t>
                      </a:r>
                      <a:r>
                        <a:rPr b="0" lang="en-US" sz="1200" spc="28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Contribuição</a:t>
                      </a:r>
                      <a:r>
                        <a:rPr b="0" lang="en-US" sz="1200" spc="17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Amortização </a:t>
                      </a: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Déficit</a:t>
                      </a:r>
                      <a:r>
                        <a:rPr b="0" lang="en-US" sz="12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Atuarial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b="0" lang="en-US" sz="12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15.499.199,26</a:t>
                      </a:r>
                      <a:endParaRPr b="0" lang="pt-BR" sz="12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330480">
                <a:tc gridSpan="2">
                  <a:txBody>
                    <a:bodyPr anchor="t">
                      <a:noAutofit/>
                    </a:bodyPr>
                    <a:p>
                      <a:pPr marL="6840">
                        <a:lnSpc>
                          <a:spcPct val="100000"/>
                        </a:lnSpc>
                        <a:spcBef>
                          <a:spcPts val="91"/>
                        </a:spcBef>
                      </a:pPr>
                      <a:r>
                        <a:rPr b="1" lang="en-US" sz="11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Total</a:t>
                      </a:r>
                      <a:r>
                        <a:rPr b="1" lang="en-US" sz="11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das</a:t>
                      </a:r>
                      <a:r>
                        <a:rPr b="1" lang="en-US" sz="11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1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(A =</a:t>
                      </a:r>
                      <a:r>
                        <a:rPr b="1" lang="en-US" sz="1100" spc="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</a:t>
                      </a:r>
                      <a:r>
                        <a:rPr b="1" lang="en-US" sz="11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+</a:t>
                      </a:r>
                      <a:r>
                        <a:rPr b="1" lang="en-US" sz="11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II</a:t>
                      </a:r>
                      <a:r>
                        <a:rPr b="1" lang="en-US" sz="1100" spc="3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1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+ </a:t>
                      </a:r>
                      <a:r>
                        <a:rPr b="1" lang="en-US" sz="11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II)</a:t>
                      </a:r>
                      <a:endParaRPr b="0" lang="pt-BR" sz="11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ts val="1879"/>
                        </a:lnSpc>
                      </a:pPr>
                      <a:r>
                        <a:rPr b="1" lang="en-US" sz="15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223.737.495,27</a:t>
                      </a:r>
                      <a:endParaRPr b="0" lang="pt-BR" sz="15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822960" y="365040"/>
            <a:ext cx="7539840" cy="1368360"/>
          </a:xfrm>
          <a:prstGeom prst="rect">
            <a:avLst/>
          </a:prstGeom>
          <a:noFill/>
          <a:ln w="0">
            <a:noFill/>
          </a:ln>
        </p:spPr>
        <p:txBody>
          <a:bodyPr lIns="0" rIns="0" tIns="226080" bIns="0" anchor="b" anchorCtr="1">
            <a:noAutofit/>
          </a:bodyPr>
          <a:p>
            <a:pPr marL="3686760" indent="0" algn="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1" lang="en-US" sz="1600" spc="-51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                                                                            LOA</a:t>
            </a:r>
            <a:r>
              <a:rPr b="1" lang="en-US" sz="1600" spc="-136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 </a:t>
            </a:r>
            <a:r>
              <a:rPr b="1" lang="en-US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202</a:t>
            </a:r>
            <a:r>
              <a:rPr b="0" lang="en-US" sz="1600" spc="-20" strike="noStrike" u="none">
                <a:solidFill>
                  <a:srgbClr val="404040"/>
                </a:solidFill>
                <a:effectLst/>
                <a:uFillTx/>
                <a:latin typeface="Calibri Light"/>
              </a:rPr>
              <a:t>6</a:t>
            </a:r>
            <a:endParaRPr b="0" lang="pt-B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ldNum" idx="77"/>
          </p:nvPr>
        </p:nvSpPr>
        <p:spPr>
          <a:xfrm>
            <a:off x="7425360" y="4653000"/>
            <a:ext cx="979920" cy="3974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marL="12600" indent="0" algn="r">
              <a:lnSpc>
                <a:spcPts val="1239"/>
              </a:lnSpc>
              <a:buNone/>
              <a:tabLst>
                <a:tab algn="l" pos="0"/>
              </a:tabLst>
              <a:defRPr b="0" lang="en-US" sz="1050" spc="-26" strike="noStrike" u="none">
                <a:solidFill>
                  <a:srgbClr val="ffffff"/>
                </a:solidFill>
                <a:effectLst/>
                <a:uFillTx/>
                <a:latin typeface="Calibri"/>
              </a:defRPr>
            </a:lvl1pPr>
          </a:lstStyle>
          <a:p>
            <a:pPr marL="12600" indent="0" algn="r">
              <a:lnSpc>
                <a:spcPts val="1239"/>
              </a:lnSpc>
              <a:buNone/>
              <a:tabLst>
                <a:tab algn="l" pos="0"/>
              </a:tabLst>
            </a:pPr>
            <a:r>
              <a:rPr b="0" lang="en-US" sz="1050" spc="-26" strike="noStrike" u="none">
                <a:solidFill>
                  <a:srgbClr val="ffffff"/>
                </a:solidFill>
                <a:effectLst/>
                <a:uFillTx/>
                <a:latin typeface="Calibri"/>
              </a:rPr>
              <a:t>8</a:t>
            </a:r>
            <a:endParaRPr b="0" lang="pt-BR" sz="105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1" name="object 3"/>
          <p:cNvGraphicFramePr/>
          <p:nvPr/>
        </p:nvGraphicFramePr>
        <p:xfrm>
          <a:off x="323280" y="1732680"/>
          <a:ext cx="8422920" cy="3402720"/>
        </p:xfrm>
        <a:graphic>
          <a:graphicData uri="http://schemas.openxmlformats.org/drawingml/2006/table">
            <a:tbl>
              <a:tblPr/>
              <a:tblGrid>
                <a:gridCol w="3312000"/>
                <a:gridCol w="3671280"/>
                <a:gridCol w="1440000"/>
              </a:tblGrid>
              <a:tr h="270360">
                <a:tc gridSpan="3"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Deduções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recursos</a:t>
                      </a:r>
                      <a:r>
                        <a:rPr b="1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arrecadas</a:t>
                      </a:r>
                      <a:r>
                        <a:rPr b="1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em</a:t>
                      </a:r>
                      <a:r>
                        <a:rPr b="1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exercícios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anteriores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7036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Deduções</a:t>
                      </a:r>
                      <a:r>
                        <a:rPr b="1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</a:t>
                      </a:r>
                      <a:r>
                        <a:rPr b="1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</a:t>
                      </a:r>
                      <a:r>
                        <a:rPr b="1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</a:t>
                      </a:r>
                      <a:r>
                        <a:rPr b="1" lang="en-US" sz="14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(I)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r>
                        <a:rPr b="1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-16.816.258,89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44748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Impostos,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Taxas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Melhoria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ts val="1409"/>
                        </a:lnSpc>
                        <a:spcBef>
                          <a:spcPts val="281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ITR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FUNDEB,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IPTU,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ITBI,</a:t>
                      </a:r>
                      <a:r>
                        <a:rPr b="0" lang="en-US" sz="14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ISS,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Taxas,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Contribuições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Melhoria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11"/>
                        </a:spcBef>
                      </a:pP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-638.697,94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036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Patrimonial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Remuneração</a:t>
                      </a:r>
                      <a:r>
                        <a:rPr b="0" lang="en-US" sz="1400" spc="-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depósitos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bancários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FUNDEB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0,00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4820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Serviços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ts val="1400"/>
                        </a:lnSpc>
                        <a:spcBef>
                          <a:spcPts val="30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Serviços</a:t>
                      </a:r>
                      <a:r>
                        <a:rPr b="0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administrativos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comerciais</a:t>
                      </a:r>
                      <a:r>
                        <a:rPr b="0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gerais, outros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0,00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4928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Deduções</a:t>
                      </a:r>
                      <a:r>
                        <a:rPr b="0" lang="en-US" sz="14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</a:t>
                      </a:r>
                      <a:r>
                        <a:rPr b="0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</a:t>
                      </a:r>
                      <a:r>
                        <a:rPr b="0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Transferência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ts val="1409"/>
                        </a:lnSpc>
                        <a:spcBef>
                          <a:spcPts val="289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FPM,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desoneração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ICMS,</a:t>
                      </a:r>
                      <a:r>
                        <a:rPr b="0" lang="en-US" sz="14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Cota-Parte</a:t>
                      </a:r>
                      <a:r>
                        <a:rPr b="0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ICMS,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Cota- Parte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IPVA,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Cota-Parte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IPI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–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20%</a:t>
                      </a:r>
                      <a:r>
                        <a:rPr b="0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FUNDEB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16.177.560,95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4748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Outras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0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Correntes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ts val="1400"/>
                        </a:lnSpc>
                        <a:spcBef>
                          <a:spcPts val="30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Multas</a:t>
                      </a:r>
                      <a:r>
                        <a:rPr b="0" lang="en-US" sz="14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</a:t>
                      </a:r>
                      <a:r>
                        <a:rPr b="0" lang="en-US" sz="1400" spc="-3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Juros,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Indenizações,</a:t>
                      </a:r>
                      <a:r>
                        <a:rPr b="0" lang="en-US" sz="14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Restituições</a:t>
                      </a:r>
                      <a:r>
                        <a:rPr b="0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5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e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Ressarcimentos,</a:t>
                      </a:r>
                      <a:r>
                        <a:rPr b="0" lang="en-US" sz="1400" spc="9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Troca-</a:t>
                      </a:r>
                      <a:r>
                        <a:rPr b="0" lang="en-US" sz="14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troca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0,00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70360"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Receitas</a:t>
                      </a:r>
                      <a:r>
                        <a:rPr b="1" lang="en-US" sz="1400" spc="-4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Capital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(Alienação</a:t>
                      </a:r>
                      <a:r>
                        <a:rPr b="1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Bens)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(II)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Bens</a:t>
                      </a:r>
                      <a:r>
                        <a:rPr b="0" lang="en-US" sz="1400" spc="-45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0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Imóveis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r>
                        <a:rPr b="1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0,00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  <a:tr h="270360">
                <a:tc gridSpan="2">
                  <a:txBody>
                    <a:bodyPr anchor="t">
                      <a:noAutofit/>
                    </a:bodyPr>
                    <a:p>
                      <a:pPr marL="82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en-US" sz="14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Total</a:t>
                      </a:r>
                      <a:r>
                        <a:rPr b="1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das</a:t>
                      </a:r>
                      <a:r>
                        <a:rPr b="1" lang="en-US" sz="14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Deduções</a:t>
                      </a:r>
                      <a:r>
                        <a:rPr b="1" lang="en-US" sz="1400" spc="-2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(B</a:t>
                      </a:r>
                      <a:r>
                        <a:rPr b="1" lang="en-US" sz="1400" spc="-14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=</a:t>
                      </a:r>
                      <a:r>
                        <a:rPr b="1" lang="en-US" sz="1400" spc="-3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I</a:t>
                      </a:r>
                      <a:r>
                        <a:rPr b="1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</a:t>
                      </a: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+</a:t>
                      </a:r>
                      <a:r>
                        <a:rPr b="1" lang="en-US" sz="1400" spc="-26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 II)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pt-BR" sz="18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b="1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-</a:t>
                      </a:r>
                      <a:r>
                        <a:rPr b="1" lang="en-US" sz="1400" spc="-11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Calibri"/>
                        </a:rPr>
                        <a:t>16.816.258,89</a:t>
                      </a:r>
                      <a:endParaRPr b="0" lang="pt-BR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2880">
                      <a:solidFill>
                        <a:srgbClr val="000000"/>
                      </a:solidFill>
                      <a:prstDash val="solid"/>
                    </a:lnL>
                    <a:lnR w="2880">
                      <a:solidFill>
                        <a:srgbClr val="000000"/>
                      </a:solidFill>
                      <a:prstDash val="solid"/>
                    </a:lnR>
                    <a:lnT w="2880">
                      <a:solidFill>
                        <a:srgbClr val="000000"/>
                      </a:solidFill>
                      <a:prstDash val="solid"/>
                    </a:lnT>
                    <a:lnB w="2880">
                      <a:solidFill>
                        <a:srgbClr val="000000"/>
                      </a:solidFill>
                      <a:prstDash val="solid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  <p:sp>
        <p:nvSpPr>
          <p:cNvPr id="232" name="object 4"/>
          <p:cNvSpPr/>
          <p:nvPr/>
        </p:nvSpPr>
        <p:spPr>
          <a:xfrm>
            <a:off x="324000" y="5309640"/>
            <a:ext cx="6979680" cy="214560"/>
          </a:xfrm>
          <a:prstGeom prst="rect">
            <a:avLst/>
          </a:prstGeom>
          <a:solidFill>
            <a:srgbClr val="d7d7d7"/>
          </a:solidFill>
          <a:ln w="3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1440" bIns="0" anchor="t">
            <a:spAutoFit/>
          </a:bodyPr>
          <a:p>
            <a:pPr marL="8280">
              <a:lnSpc>
                <a:spcPct val="100000"/>
              </a:lnSpc>
              <a:spcBef>
                <a:spcPts val="11"/>
              </a:spcBef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Receita</a:t>
            </a:r>
            <a:r>
              <a:rPr b="1" lang="en-US" sz="1400" spc="-3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en-US" sz="1400" spc="-2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Total</a:t>
            </a:r>
            <a:r>
              <a:rPr b="1" lang="en-US" sz="1400" spc="-34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(A</a:t>
            </a:r>
            <a:r>
              <a:rPr b="1" lang="en-US" sz="1400" spc="-45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 </a:t>
            </a:r>
            <a:r>
              <a:rPr b="1" lang="en-US" sz="14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-</a:t>
            </a:r>
            <a:r>
              <a:rPr b="1" lang="en-US" sz="1400" spc="-26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B)</a:t>
            </a:r>
            <a:endParaRPr b="0" lang="pt-BR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object 5"/>
          <p:cNvSpPr/>
          <p:nvPr/>
        </p:nvSpPr>
        <p:spPr>
          <a:xfrm>
            <a:off x="7020000" y="5368320"/>
            <a:ext cx="1723680" cy="262440"/>
          </a:xfrm>
          <a:prstGeom prst="rect">
            <a:avLst/>
          </a:prstGeom>
          <a:solidFill>
            <a:srgbClr val="d7d7d7"/>
          </a:solidFill>
          <a:ln w="31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 anchorCtr="1">
            <a:spAutoFit/>
          </a:bodyPr>
          <a:p>
            <a:pPr marL="40680" algn="r">
              <a:lnSpc>
                <a:spcPts val="2069"/>
              </a:lnSpc>
            </a:pPr>
            <a:r>
              <a:rPr b="1" lang="en-US" sz="1800" spc="-11" strike="noStrike" u="none">
                <a:solidFill>
                  <a:srgbClr val="000000"/>
                </a:solidFill>
                <a:effectLst/>
                <a:uFillTx/>
                <a:latin typeface="Calibri"/>
                <a:ea typeface="DejaVu Sans"/>
              </a:rPr>
              <a:t>206.921.236,38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" descr=""/>
          <p:cNvPicPr/>
          <p:nvPr/>
        </p:nvPicPr>
        <p:blipFill>
          <a:blip r:embed="rId1"/>
          <a:stretch/>
        </p:blipFill>
        <p:spPr>
          <a:xfrm>
            <a:off x="36360" y="396000"/>
            <a:ext cx="9140760" cy="3475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5" name="" descr=""/>
          <p:cNvPicPr/>
          <p:nvPr/>
        </p:nvPicPr>
        <p:blipFill>
          <a:blip r:embed="rId2"/>
          <a:stretch/>
        </p:blipFill>
        <p:spPr>
          <a:xfrm>
            <a:off x="14400" y="3904560"/>
            <a:ext cx="9140760" cy="28782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6" name=""/>
          <p:cNvSpPr/>
          <p:nvPr/>
        </p:nvSpPr>
        <p:spPr>
          <a:xfrm>
            <a:off x="180000" y="0"/>
            <a:ext cx="3597120" cy="34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pt-B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Despesas por programa</a:t>
            </a:r>
            <a:endParaRPr b="0" lang="pt-B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14400" y="124560"/>
            <a:ext cx="9140760" cy="1078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14400" y="1429560"/>
            <a:ext cx="9140760" cy="1132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14400" y="2782800"/>
            <a:ext cx="9140760" cy="10897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0" name="" descr=""/>
          <p:cNvPicPr/>
          <p:nvPr/>
        </p:nvPicPr>
        <p:blipFill>
          <a:blip r:embed="rId4"/>
          <a:stretch/>
        </p:blipFill>
        <p:spPr>
          <a:xfrm>
            <a:off x="14400" y="4063320"/>
            <a:ext cx="9140760" cy="2345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" descr=""/>
          <p:cNvPicPr/>
          <p:nvPr/>
        </p:nvPicPr>
        <p:blipFill>
          <a:blip r:embed="rId1"/>
          <a:stretch/>
        </p:blipFill>
        <p:spPr>
          <a:xfrm>
            <a:off x="14400" y="486360"/>
            <a:ext cx="9140760" cy="2298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2" name="" descr=""/>
          <p:cNvPicPr/>
          <p:nvPr/>
        </p:nvPicPr>
        <p:blipFill>
          <a:blip r:embed="rId2"/>
          <a:stretch/>
        </p:blipFill>
        <p:spPr>
          <a:xfrm>
            <a:off x="14400" y="3018960"/>
            <a:ext cx="9140760" cy="2273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420</TotalTime>
  <Application>LibreOffice/25.2.7.2$Windows_X86_64 LibreOffice_project/5cbfd1ab6520636bb5f7b99185aa69bd7456825d</Application>
  <AppVersion>15.0000</AppVersion>
  <Words>1056</Words>
  <Paragraphs>315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2025-12-05T21:43:23Z</dcterms:created>
  <dc:creator>PLANEJAMEMTO</dc:creator>
  <dc:description/>
  <dc:language>pt-BR</dc:language>
  <cp:lastModifiedBy/>
  <cp:lastPrinted>2025-12-09T07:59:46Z</cp:lastPrinted>
  <dcterms:modified xsi:type="dcterms:W3CDTF">2025-12-09T08:03:16Z</dcterms:modified>
  <cp:revision>46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2019-11-22T00:00:00Z</vt:filetime>
  </property>
  <property fmtid="{D5CDD505-2E9C-101B-9397-08002B2CF9AE}" pid="3" name="Creator">
    <vt:lpwstr>Impress</vt:lpwstr>
  </property>
  <property fmtid="{D5CDD505-2E9C-101B-9397-08002B2CF9AE}" pid="4" name="LastSaved">
    <vt:filetime>2019-11-22T00:00:00Z</vt:filetime>
  </property>
  <property fmtid="{D5CDD505-2E9C-101B-9397-08002B2CF9AE}" pid="5" name="PresentationFormat">
    <vt:lpwstr>Apresentação na tela (4:3)</vt:lpwstr>
  </property>
  <property fmtid="{D5CDD505-2E9C-101B-9397-08002B2CF9AE}" pid="6" name="Producer">
    <vt:lpwstr>LibreOffice 5.4</vt:lpwstr>
  </property>
  <property fmtid="{D5CDD505-2E9C-101B-9397-08002B2CF9AE}" pid="7" name="Slides">
    <vt:i4>13</vt:i4>
  </property>
</Properties>
</file>