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4.wmf" ContentType="image/x-wmf"/>
  <Override PartName="/ppt/media/image3.png" ContentType="image/png"/>
  <Override PartName="/ppt/media/image1.jpeg" ContentType="image/jpeg"/>
  <Override PartName="/ppt/media/image7.wmf" ContentType="image/x-wmf"/>
  <Override PartName="/ppt/media/image2.jpeg" ContentType="image/jpeg"/>
  <Override PartName="/ppt/media/image4.wmf" ContentType="image/x-wmf"/>
  <Override PartName="/ppt/media/image5.wmf" ContentType="image/x-wmf"/>
  <Override PartName="/ppt/media/image6.wmf" ContentType="image/x-wmf"/>
  <Override PartName="/ppt/media/image8.wmf" ContentType="image/x-wmf"/>
  <Override PartName="/ppt/media/image9.wmf" ContentType="image/x-wmf"/>
  <Override PartName="/ppt/media/image10.wmf" ContentType="image/x-wmf"/>
  <Override PartName="/ppt/media/image11.wmf" ContentType="image/x-wmf"/>
  <Override PartName="/ppt/media/image12.wmf" ContentType="image/x-wmf"/>
  <Override PartName="/ppt/media/image13.wmf" ContentType="image/x-wmf"/>
  <Override PartName="/ppt/media/image15.wmf" ContentType="image/x-wmf"/>
  <Override PartName="/ppt/media/image16.wmf" ContentType="image/x-wmf"/>
  <Override PartName="/ppt/media/image17.wmf" ContentType="image/x-wmf"/>
  <Override PartName="/ppt/media/image18.wmf" ContentType="image/x-wmf"/>
  <Override PartName="/ppt/media/image19.wmf" ContentType="image/x-wmf"/>
  <Override PartName="/ppt/media/image20.wmf" ContentType="image/x-wmf"/>
  <Override PartName="/ppt/media/image21.wmf" ContentType="image/x-wmf"/>
  <Override PartName="/ppt/media/image22.wmf" ContentType="image/x-wmf"/>
  <Override PartName="/ppt/media/image23.wmf" ContentType="image/x-wmf"/>
  <Override PartName="/ppt/media/image24.wmf" ContentType="image/x-wmf"/>
  <Override PartName="/ppt/media/image25.wmf" ContentType="image/x-wmf"/>
  <Override PartName="/ppt/media/image26.wmf" ContentType="image/x-wmf"/>
  <Override PartName="/ppt/media/image27.wmf" ContentType="image/x-wmf"/>
  <Override PartName="/ppt/media/image28.wmf" ContentType="image/x-wmf"/>
  <Override PartName="/ppt/media/image29.wmf" ContentType="image/x-wmf"/>
  <Override PartName="/ppt/media/image30.wmf" ContentType="image/x-wmf"/>
  <Override PartName="/ppt/media/image31.wmf" ContentType="image/x-wmf"/>
  <Override PartName="/ppt/media/image32.wmf" ContentType="image/x-wmf"/>
  <Override PartName="/ppt/media/image33.wmf" ContentType="image/x-wmf"/>
  <Override PartName="/ppt/media/image34.wmf" ContentType="image/x-wmf"/>
  <Override PartName="/ppt/media/image35.wmf" ContentType="image/x-wmf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38.xml.rels" ContentType="application/vnd.openxmlformats-package.relationships+xml"/>
  <Override PartName="/ppt/slides/_rels/slide4.xml.rels" ContentType="application/vnd.openxmlformats-package.relationships+xml"/>
  <Override PartName="/ppt/slides/_rels/slide39.xml.rels" ContentType="application/vnd.openxmlformats-package.relationships+xml"/>
  <Override PartName="/ppt/slides/_rels/slide5.xml.rels" ContentType="application/vnd.openxmlformats-package.relationships+xml"/>
  <Override PartName="/ppt/slides/_rels/slide50.xml.rels" ContentType="application/vnd.openxmlformats-package.relationships+xml"/>
  <Override PartName="/ppt/slides/_rels/slide6.xml.rels" ContentType="application/vnd.openxmlformats-package.relationships+xml"/>
  <Override PartName="/ppt/slides/_rels/slide51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
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1" sz="1800" spc="-1" strike="noStrike">
                <a:solidFill>
                  <a:srgbClr val="000000"/>
                </a:solidFill>
                <a:latin typeface="Arial"/>
              </a:defRPr>
            </a:pPr>
            <a:r>
              <a:rPr b="1" sz="1800" spc="-1" strike="noStrike">
                <a:solidFill>
                  <a:srgbClr val="000000"/>
                </a:solidFill>
                <a:latin typeface="Arial"/>
              </a:rPr>
              <a:t>Distribuição do Orçamento para o Ano de 2021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77986424419786"/>
          <c:y val="0.0778969437948553"/>
          <c:w val="0.822013575580214"/>
          <c:h val="0.8635593903717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ADM CONSOLIDADA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</c:spPr>
          <c:invertIfNegative val="0"/>
          <c:dLbls>
            <c:numFmt formatCode="0.00%" sourceLinked="1"/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</c:dLbl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8"/>
                <c:pt idx="0">
                  <c:v>Encargos Especiais</c:v>
                </c:pt>
                <c:pt idx="1">
                  <c:v>Câmara de Vereadores</c:v>
                </c:pt>
                <c:pt idx="2">
                  <c:v>Gabinente</c:v>
                </c:pt>
                <c:pt idx="3">
                  <c:v>Administração</c:v>
                </c:pt>
                <c:pt idx="4">
                  <c:v>Planejamento</c:v>
                </c:pt>
                <c:pt idx="5">
                  <c:v>Finanças</c:v>
                </c:pt>
                <c:pt idx="6">
                  <c:v>Obras</c:v>
                </c:pt>
                <c:pt idx="7">
                  <c:v>Transportes</c:v>
                </c:pt>
                <c:pt idx="8">
                  <c:v>Educação</c:v>
                </c:pt>
                <c:pt idx="9">
                  <c:v>Saúde</c:v>
                </c:pt>
                <c:pt idx="10">
                  <c:v>Agricultura</c:v>
                </c:pt>
                <c:pt idx="11">
                  <c:v>Indústria e Comércio</c:v>
                </c:pt>
                <c:pt idx="12">
                  <c:v>Procuradoria</c:v>
                </c:pt>
                <c:pt idx="13">
                  <c:v>Assistência Social</c:v>
                </c:pt>
                <c:pt idx="14">
                  <c:v>Meio Ambiente</c:v>
                </c:pt>
                <c:pt idx="15">
                  <c:v>Instituto de Previdência</c:v>
                </c:pt>
                <c:pt idx="16">
                  <c:v>Controle Interno</c:v>
                </c:pt>
                <c:pt idx="17">
                  <c:v>Reserva de Contingência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8"/>
                <c:pt idx="0">
                  <c:v>0.0925705503194417</c:v>
                </c:pt>
                <c:pt idx="1">
                  <c:v>0.0368310585692213</c:v>
                </c:pt>
                <c:pt idx="2">
                  <c:v>0.00757082870589549</c:v>
                </c:pt>
                <c:pt idx="3">
                  <c:v>0.0394194635186693</c:v>
                </c:pt>
                <c:pt idx="4">
                  <c:v>0.00185178377806363</c:v>
                </c:pt>
                <c:pt idx="5">
                  <c:v>0.018804301569508</c:v>
                </c:pt>
                <c:pt idx="6">
                  <c:v>0.0720251812020327</c:v>
                </c:pt>
                <c:pt idx="7">
                  <c:v>0.0494866195275898</c:v>
                </c:pt>
                <c:pt idx="8">
                  <c:v>0.266360169402688</c:v>
                </c:pt>
                <c:pt idx="9">
                  <c:v>0.159236012469147</c:v>
                </c:pt>
                <c:pt idx="10">
                  <c:v>0.0249837347294551</c:v>
                </c:pt>
                <c:pt idx="11">
                  <c:v>0.0062919725055753</c:v>
                </c:pt>
                <c:pt idx="12">
                  <c:v>0.00491080780922951</c:v>
                </c:pt>
                <c:pt idx="13">
                  <c:v>0.0197250780337385</c:v>
                </c:pt>
                <c:pt idx="14">
                  <c:v>0.0128397162512146</c:v>
                </c:pt>
                <c:pt idx="15">
                  <c:v>0.1633529661131</c:v>
                </c:pt>
                <c:pt idx="16">
                  <c:v>0.00173924443243545</c:v>
                </c:pt>
                <c:pt idx="17">
                  <c:v>0.0220005110629946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ADM DIRETA</c:v>
                </c:pt>
              </c:strCache>
            </c:strRef>
          </c:tx>
          <c:spPr>
            <a:solidFill>
              <a:srgbClr val="8064a2"/>
            </a:solidFill>
            <a:ln>
              <a:noFill/>
            </a:ln>
          </c:spPr>
          <c:invertIfNegative val="0"/>
          <c:dLbls>
            <c:numFmt formatCode="0.00%" sourceLinked="1"/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</c:dLbl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8"/>
                <c:pt idx="0">
                  <c:v>Encargos Especiais</c:v>
                </c:pt>
                <c:pt idx="1">
                  <c:v>Câmara de Vereadores</c:v>
                </c:pt>
                <c:pt idx="2">
                  <c:v>Gabinente</c:v>
                </c:pt>
                <c:pt idx="3">
                  <c:v>Administração</c:v>
                </c:pt>
                <c:pt idx="4">
                  <c:v>Planejamento</c:v>
                </c:pt>
                <c:pt idx="5">
                  <c:v>Finanças</c:v>
                </c:pt>
                <c:pt idx="6">
                  <c:v>Obras</c:v>
                </c:pt>
                <c:pt idx="7">
                  <c:v>Transportes</c:v>
                </c:pt>
                <c:pt idx="8">
                  <c:v>Educação</c:v>
                </c:pt>
                <c:pt idx="9">
                  <c:v>Saúde</c:v>
                </c:pt>
                <c:pt idx="10">
                  <c:v>Agricultura</c:v>
                </c:pt>
                <c:pt idx="11">
                  <c:v>Indústria e Comércio</c:v>
                </c:pt>
                <c:pt idx="12">
                  <c:v>Procuradoria</c:v>
                </c:pt>
                <c:pt idx="13">
                  <c:v>Assistência Social</c:v>
                </c:pt>
                <c:pt idx="14">
                  <c:v>Meio Ambiente</c:v>
                </c:pt>
                <c:pt idx="15">
                  <c:v>Instituto de Previdência</c:v>
                </c:pt>
                <c:pt idx="16">
                  <c:v>Controle Interno</c:v>
                </c:pt>
                <c:pt idx="17">
                  <c:v>Reserva de Contingência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8"/>
                <c:pt idx="0">
                  <c:v>0.110644688345307</c:v>
                </c:pt>
                <c:pt idx="1">
                  <c:v>0.0440222185431189</c:v>
                </c:pt>
                <c:pt idx="2">
                  <c:v>0.00904901158941888</c:v>
                </c:pt>
                <c:pt idx="3">
                  <c:v>0.0471160022351769</c:v>
                </c:pt>
                <c:pt idx="4">
                  <c:v>0.0022133393211957</c:v>
                </c:pt>
                <c:pt idx="5">
                  <c:v>0.0224757882450701</c:v>
                </c:pt>
                <c:pt idx="6">
                  <c:v>0.0860878940398769</c:v>
                </c:pt>
                <c:pt idx="7">
                  <c:v>0.0591487419702961</c:v>
                </c:pt>
                <c:pt idx="8">
                  <c:v>0.318366238825028</c:v>
                </c:pt>
                <c:pt idx="9">
                  <c:v>0.190326393352962</c:v>
                </c:pt>
                <c:pt idx="10">
                  <c:v>0.0298617382450823</c:v>
                </c:pt>
                <c:pt idx="11">
                  <c:v>0.00752046233444947</c:v>
                </c:pt>
                <c:pt idx="12">
                  <c:v>0.00586962913908252</c:v>
                </c:pt>
                <c:pt idx="13">
                  <c:v>0.0235763437086481</c:v>
                </c:pt>
                <c:pt idx="14">
                  <c:v>0.0153466345198928</c:v>
                </c:pt>
                <c:pt idx="15">
                  <c:v/>
                </c:pt>
                <c:pt idx="16">
                  <c:v>0.00207882698675839</c:v>
                </c:pt>
                <c:pt idx="17">
                  <c:v>0.026296048598636</c:v>
                </c:pt>
              </c:numCache>
            </c:numRef>
          </c:val>
        </c:ser>
        <c:gapWidth val="182"/>
        <c:overlap val="0"/>
        <c:axId val="63795540"/>
        <c:axId val="755333"/>
      </c:barChart>
      <c:catAx>
        <c:axId val="63795540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</a:defRPr>
            </a:pPr>
          </a:p>
        </c:txPr>
        <c:crossAx val="755333"/>
        <c:crosses val="autoZero"/>
        <c:auto val="1"/>
        <c:lblAlgn val="ctr"/>
        <c:lblOffset val="100"/>
      </c:catAx>
      <c:valAx>
        <c:axId val="755333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0.00%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</a:defRPr>
            </a:pPr>
          </a:p>
        </c:txPr>
        <c:crossAx val="63795540"/>
        <c:crosses val="autoZero"/>
      </c:valAx>
      <c:spPr>
        <a:noFill/>
        <a:ln w="25560">
          <a:noFill/>
        </a:ln>
      </c:spPr>
    </c:plotArea>
    <c:legend>
      <c:legendPos val="r"/>
      <c:layout>
        <c:manualLayout>
          <c:xMode val="edge"/>
          <c:yMode val="edge"/>
          <c:x val="0.728127147581245"/>
          <c:y val="0.0927667732939633"/>
          <c:w val="0.103828071422673"/>
          <c:h val="0.0888709809711286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</a:defRPr>
          </a:pPr>
        </a:p>
      </c:txPr>
    </c:legend>
    <c:plotVisOnly val="1"/>
    <c:dispBlanksAs val="gap"/>
  </c:chart>
  <c:spPr>
    <a:solidFill>
      <a:srgbClr val="ffffff"/>
    </a:solidFill>
    <a:ln w="9360">
      <a:solidFill>
        <a:srgbClr val="c6d9f1"/>
      </a:solidFill>
      <a:round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2208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720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3060000" y="188640"/>
            <a:ext cx="5626440" cy="4338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02208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23964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45720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060000" y="188640"/>
            <a:ext cx="5626440" cy="4338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77000"/>
            <a:ext cx="7772040" cy="13233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4400" spc="-1" strike="noStrike">
                <a:solidFill>
                  <a:srgbClr val="ffffff"/>
                </a:solidFill>
                <a:latin typeface="Calibri"/>
              </a:rPr>
              <a:t>Clique para editar o título mestre</a:t>
            </a: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Clique para editar o título mestre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Segundo nível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Quarto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Quinto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fld id="{4F0F6C81-0161-4A02-B642-AE777E1C8026}" type="datetime1">
              <a:rPr b="0" lang="pt-BR" sz="1800" spc="-1" strike="noStrike">
                <a:solidFill>
                  <a:srgbClr val="000000"/>
                </a:solidFill>
                <a:latin typeface="Calibri"/>
              </a:rPr>
              <a:t>19/08/2020</a:t>
            </a:fld>
            <a:endParaRPr b="0" lang="pt-BR" sz="18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rIns="90000" tIns="45000" bIns="45000"/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8532360" y="6165360"/>
            <a:ext cx="431640" cy="431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fld id="{A38C170A-688F-4BBB-BCCA-A6090F1F6AB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1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24.wmf"/><Relationship Id="rId2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25.wmf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6.wmf"/><Relationship Id="rId2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slideLayout" Target="../slideLayouts/slideLayout1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28.wmf"/><Relationship Id="rId2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slideLayout" Target="../slideLayouts/slideLayout1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30.wmf"/><Relationship Id="rId2" Type="http://schemas.openxmlformats.org/officeDocument/2006/relationships/slideLayout" Target="../slideLayouts/slideLayout1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31.wmf"/><Relationship Id="rId2" Type="http://schemas.openxmlformats.org/officeDocument/2006/relationships/slideLayout" Target="../slideLayouts/slideLayout1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32.wmf"/><Relationship Id="rId2" Type="http://schemas.openxmlformats.org/officeDocument/2006/relationships/slideLayout" Target="../slideLayouts/slideLayout1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33.wmf"/><Relationship Id="rId2" Type="http://schemas.openxmlformats.org/officeDocument/2006/relationships/slideLayout" Target="../slideLayouts/slideLayout1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34.wmf"/><Relationship Id="rId2" Type="http://schemas.openxmlformats.org/officeDocument/2006/relationships/slideLayout" Target="../slideLayouts/slideLayout1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35.wmf"/><Relationship Id="rId2" Type="http://schemas.openxmlformats.org/officeDocument/2006/relationships/slideLayout" Target="../slideLayouts/slideLayout13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759960" y="2709000"/>
            <a:ext cx="7772040" cy="13233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5400" spc="-1" strike="noStrike">
                <a:solidFill>
                  <a:srgbClr val="ffffff"/>
                </a:solidFill>
                <a:latin typeface="Calibri"/>
              </a:rPr>
              <a:t>Audiência Pública </a:t>
            </a:r>
            <a:br/>
            <a:r>
              <a:rPr b="1" lang="pt-BR" sz="5400" spc="-1" strike="noStrike">
                <a:solidFill>
                  <a:srgbClr val="ffffff"/>
                </a:solidFill>
                <a:latin typeface="Calibri"/>
              </a:rPr>
              <a:t>LDO 2021 </a:t>
            </a:r>
            <a:endParaRPr b="0" lang="pt-BR" sz="5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4644000" y="4653000"/>
            <a:ext cx="3888000" cy="1797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SMPL - SMF</a:t>
            </a:r>
            <a:endParaRPr b="0" lang="pt-BR" sz="36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pt-BR" sz="2800" spc="-1" strike="noStrike">
                <a:solidFill>
                  <a:srgbClr val="ffffff"/>
                </a:solidFill>
                <a:latin typeface="Calibri"/>
              </a:rPr>
              <a:t>José Carlos Bourscheid</a:t>
            </a:r>
            <a:endParaRPr b="0" lang="pt-BR" sz="28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pt-BR" sz="2800" spc="-1" strike="noStrike">
                <a:solidFill>
                  <a:srgbClr val="ffffff"/>
                </a:solidFill>
                <a:latin typeface="Calibri"/>
              </a:rPr>
              <a:t>Ilse Loreni Pediriva</a:t>
            </a:r>
            <a:endParaRPr b="0" lang="pt-BR" sz="28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pt-BR" sz="2000" spc="-1" strike="noStrike">
                <a:solidFill>
                  <a:srgbClr val="ffffff"/>
                </a:solidFill>
                <a:latin typeface="Calibri"/>
              </a:rPr>
              <a:t>21 de julho de 2020</a:t>
            </a:r>
            <a:endParaRPr b="0" lang="pt-BR" sz="20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Participação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Conselho Municipal de Educação (09/07)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Conselho Municipal de Saúde (09/07)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Conselho Municipal de Assistência Social (09/07)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Audiência Pública (21/07)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0A649ABF-6EE4-4663-8646-90860A3E2BE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Aprovação Câmara Vereadores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PPA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Lei Nº 5.263 – 27.06.2017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30 Programas - Objetivos, Metas e Iniciativas.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LDO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Prioridades e Metas 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Receitas e Despesas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796EBCEC-5DC6-473C-83CB-3E1400CC259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3121560" y="155160"/>
            <a:ext cx="56264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Metodologia e Prazos para LDO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Histórico - 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Receitas e Despesas 2019, 2020 (até junho);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Reuniões com Secretários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- 1ª Semana de julho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Audiências Públicas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- Conselhos Deliberativos (Educação, Assistência social, Saúde – Agricultura e Comunidade -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09.07 e 21/07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).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Conclusão LDO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22/07/2020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Envio Câmara Vereadores 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– 23.07.2020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F3E2C30-EC2D-4054-8ABC-70B63AA99C7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22" name="CustomShape 3"/>
          <p:cNvSpPr/>
          <p:nvPr/>
        </p:nvSpPr>
        <p:spPr>
          <a:xfrm>
            <a:off x="3121560" y="155160"/>
            <a:ext cx="56264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Metodologia da estimativa das RECEITAS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A RECEITA é estimada utilizando-se de fatores econômicos como a inflação média anual (IPCA), variação do PIB, Taxa de Juros Selic, Taxa de Câmbio e outros como esforço na arrecadação tributária própria;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São analisadas individualmente;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Na LDO para 2021 foram observadas as receitas arrecadadas do ano de 2017, 2018, 2019 e dos meses de janeiro a junho de 2020.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43787014-AFF2-4C27-AA82-AB022455CCAA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25" name="CustomShape 3"/>
          <p:cNvSpPr/>
          <p:nvPr/>
        </p:nvSpPr>
        <p:spPr>
          <a:xfrm>
            <a:off x="2797560" y="155160"/>
            <a:ext cx="59504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LEI DE DIRETRIZES ORÇAMENTÁRIAS</a:t>
            </a:r>
            <a:endParaRPr b="0" lang="pt-BR" sz="3600" spc="-1" strike="noStrike"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173F38D-CB8B-498F-BE76-2F0DFB11554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2797560" y="155160"/>
            <a:ext cx="59504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LEI DE DIRETRIZES ORÇAMENTÁRIAS</a:t>
            </a:r>
            <a:endParaRPr b="0" lang="pt-BR" sz="3600" spc="-1" strike="noStrike">
              <a:latin typeface="Arial"/>
            </a:endParaRPr>
          </a:p>
        </p:txBody>
      </p:sp>
      <p:graphicFrame>
        <p:nvGraphicFramePr>
          <p:cNvPr id="128" name="Table 3"/>
          <p:cNvGraphicFramePr/>
          <p:nvPr/>
        </p:nvGraphicFramePr>
        <p:xfrm>
          <a:off x="107640" y="1340640"/>
          <a:ext cx="8928720" cy="4464000"/>
        </p:xfrm>
        <a:graphic>
          <a:graphicData uri="http://schemas.openxmlformats.org/drawingml/2006/table">
            <a:tbl>
              <a:tblPr/>
              <a:tblGrid>
                <a:gridCol w="2736000"/>
                <a:gridCol w="1512000"/>
                <a:gridCol w="1512000"/>
                <a:gridCol w="1584000"/>
                <a:gridCol w="1584720"/>
              </a:tblGrid>
              <a:tr h="2642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CONTAS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REESTIMADO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2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CONSOLIDADAS ANUAIS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2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90.205.559,23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97.857.449,74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103.815.674,72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111.042.489,60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236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Impostos, Taxas e Contribuições de Melhoria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R$ 14.514.921,42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R$ 16.633.076,26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18.147.236,15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20.345.332,56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2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Contribuições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3.879.670,21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3.990.615,76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4.141.773,99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4.307.159,01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2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Patrimonial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5.896.563,17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6.211.586,28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6.630.071,26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7.077.525,09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2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de Serviços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120.638,25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149.075,46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154.293,10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159.693,36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2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Correntes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R$ 65.132.383,15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69.995.138,82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73.833.614,57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78.212.289,92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236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da União e de suas Entidades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28.103.313,51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29.729.694,99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31.280.904,38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33.236.769,25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804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dos Estados e do Distrito Federal e de suas Entidades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22.260.231,51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24.547.905,81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25.821.746,46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26.956.052,06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236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de Recursos do FUNDEB - Principal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14.768.838,13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15.714.850,02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16.728.181,65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18.016.589,16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676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Outras Receitas Correntes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661.383,03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877.957,16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908.685,66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940.489,66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EB313C0A-0A65-4B32-9E9E-DDA1D0DAC84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2797560" y="155160"/>
            <a:ext cx="59504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LEI DE DIRETRIZES ORÇAMENTÁRIAS</a:t>
            </a:r>
            <a:endParaRPr b="0" lang="pt-BR" sz="3600" spc="-1" strike="noStrike">
              <a:latin typeface="Arial"/>
            </a:endParaRPr>
          </a:p>
        </p:txBody>
      </p:sp>
      <p:graphicFrame>
        <p:nvGraphicFramePr>
          <p:cNvPr id="131" name="Table 3"/>
          <p:cNvGraphicFramePr/>
          <p:nvPr/>
        </p:nvGraphicFramePr>
        <p:xfrm>
          <a:off x="35640" y="1340640"/>
          <a:ext cx="9036000" cy="4241520"/>
        </p:xfrm>
        <a:graphic>
          <a:graphicData uri="http://schemas.openxmlformats.org/drawingml/2006/table">
            <a:tbl>
              <a:tblPr/>
              <a:tblGrid>
                <a:gridCol w="2771640"/>
                <a:gridCol w="1512000"/>
                <a:gridCol w="1512000"/>
                <a:gridCol w="1656000"/>
                <a:gridCol w="1584360"/>
              </a:tblGrid>
              <a:tr h="2638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CONTAS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REESTIMADO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38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CONSOLIDADAS ANUAIS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60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524.983,31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815.054,31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847.565,97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881.499,34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38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Alienação de Bens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290.753,67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398.955,26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412.918,69  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427.370,84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60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Amortização de Empréstimos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223.864,24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306.099,06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316.812,53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327.900,96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38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de Capital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10.365,41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110.000,00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117.834,75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126.227,53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460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Outras Receitas de Capital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              -  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 -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    -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    -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12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Correntes Intraorçamentárias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8.065.630,86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8.034.000,00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8.315.190,00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8.606.221,65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12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 Intraorçamentárias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38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( R ) Deduções da Receita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8.215.353,23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8.962.911,02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9.491.809,59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10.065.973,28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84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da Receita de Impostos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 223.609,70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 234.792,40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   243.010,13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   251.515,49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388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para o FUNDEB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7.988.196,44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8.716.287,22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9.236.553,96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9.801.783,70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3440"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DAS RECEITAS ARRECADADAS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90.580.820,18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97.743.593,04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103.486.621,10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5760" rIns="5760" tIns="57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110.464.237,31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5760" marR="57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Metodologia da estimativa das DESPESAS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As Despesas são fixadas com base no histórico dos últimos anos.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O valor das despesas e receitas sempre deverá ser igual (princípio do equilíbrio), visando também o atingimento das metas fiscais (demonstração da situação fiscal do ente).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Em se tratando do PPA e da LDO, consideramos valores indicativos para os programas, sendo que serão exatamente fixados e estimados por ocasião da elaboração da LOA.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B07705F6-C2E9-4BA9-AB5D-57238C64A779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34" name="CustomShape 3"/>
          <p:cNvSpPr/>
          <p:nvPr/>
        </p:nvSpPr>
        <p:spPr>
          <a:xfrm>
            <a:off x="2797560" y="155160"/>
            <a:ext cx="59504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LEI DE DIRETRIZES ORÇAMENTÁRIAS</a:t>
            </a:r>
            <a:endParaRPr b="0" lang="pt-BR" sz="3600" spc="-1" strike="noStrike"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8742CCBF-2EF8-4F04-9C08-FCF5A7AE9F54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2797560" y="155160"/>
            <a:ext cx="59504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LEI DE DIRETRIZES ORÇAMENTÁRIAS</a:t>
            </a:r>
            <a:endParaRPr b="0" lang="pt-BR" sz="3600" spc="-1" strike="noStrike">
              <a:latin typeface="Arial"/>
            </a:endParaRPr>
          </a:p>
        </p:txBody>
      </p:sp>
      <p:graphicFrame>
        <p:nvGraphicFramePr>
          <p:cNvPr id="137" name="Table 3"/>
          <p:cNvGraphicFramePr/>
          <p:nvPr/>
        </p:nvGraphicFramePr>
        <p:xfrm>
          <a:off x="107640" y="1340640"/>
          <a:ext cx="8928720" cy="4464000"/>
        </p:xfrm>
        <a:graphic>
          <a:graphicData uri="http://schemas.openxmlformats.org/drawingml/2006/table">
            <a:tbl>
              <a:tblPr/>
              <a:tblGrid>
                <a:gridCol w="2592000"/>
                <a:gridCol w="1512000"/>
                <a:gridCol w="1512000"/>
                <a:gridCol w="1656000"/>
                <a:gridCol w="1656720"/>
              </a:tblGrid>
              <a:tr h="273960"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CONTAS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PAGA (Estim)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PROJETADO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39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CONSOLIDADAS ANUAIS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39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75.360.320,98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79.050.293,11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83.409.373,71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88.609.039,90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39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PESSOAL E ENCARGOS SOCIAIS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52.678.687,67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54.929.539,34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57.132,528,81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59.630.808,17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39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JUROS E ENCARGOS DA DÍVIDA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123.461,40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63.643,71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  66.825,89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  70.835,45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39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OUTRAS DESPESAS CORRENTES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22.558.171,92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25.337.515,41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28.272.122,32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32.380.138,35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39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12.306.441,57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13.129.759,40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17.963.694,32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25.662.942,91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39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INVESTIMENTOS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10.517.587,38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12.075.008,00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16.872.026,63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24.533.066,84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8700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INVERSÕES FINANCEIRAS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1.237.026,98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862.259,35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892.438,43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923.673,77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367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AMORTIZAÇÃO DA DÍVIDA PÚBLICA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551.827,21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192.492,05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199.229,27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     206.202,29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367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ORÇAMENTÁRIO / RESERVA - SEM RPPS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2.871.529,70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  821.991,83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  4.632.395,42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-R$    10.901.274,19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3676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ORÇAMENTÁRIO / RESERVA DO RPPS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5.785.587,33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6.385.532,37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6.745.948,49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    7.093.528,69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5040"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DAS DESPESAS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90.580.820,18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97.743.593,04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103.486.621,10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5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R$  110.464.237,31 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br/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br/>
            <a:br/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E0E7B97E-BBF6-4319-8888-1A242DEC5CF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pic>
        <p:nvPicPr>
          <p:cNvPr id="140" name="Espaço Reservado para Conteúdo 7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92000"/>
          </a:xfrm>
          <a:prstGeom prst="rect">
            <a:avLst/>
          </a:prstGeom>
          <a:ln>
            <a:noFill/>
          </a:ln>
        </p:spPr>
      </p:pic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2" name="Espaço Reservado para Conteúdo 5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856720" cy="4464000"/>
          </a:xfrm>
          <a:prstGeom prst="rect">
            <a:avLst/>
          </a:prstGeom>
          <a:ln>
            <a:noFill/>
          </a:ln>
        </p:spPr>
      </p:pic>
      <p:sp>
        <p:nvSpPr>
          <p:cNvPr id="143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876080D6-131F-420A-9F52-EB3526A7A48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OBJETIVOS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OBJETIVO AUDIÊNCIA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3600" spc="-1" strike="noStrike">
                <a:solidFill>
                  <a:srgbClr val="000000"/>
                </a:solidFill>
                <a:latin typeface="Calibri"/>
              </a:rPr>
              <a:t>Apresentação e Aprovação 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Ante-Projeto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Lei de Diretrizes Orçamentária - LDO 2021.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1A250B6B-2226-40A4-9AD9-AA640C8C8C65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5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46160" y="2133000"/>
            <a:ext cx="8817840" cy="2736000"/>
          </a:xfrm>
          <a:prstGeom prst="rect">
            <a:avLst/>
          </a:prstGeom>
          <a:ln>
            <a:noFill/>
          </a:ln>
        </p:spPr>
      </p:pic>
      <p:sp>
        <p:nvSpPr>
          <p:cNvPr id="146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24950713-9B3F-474F-B290-425CBF42CE6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8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9036000" cy="4464000"/>
          </a:xfrm>
          <a:prstGeom prst="rect">
            <a:avLst/>
          </a:prstGeom>
          <a:ln>
            <a:noFill/>
          </a:ln>
        </p:spPr>
      </p:pic>
      <p:sp>
        <p:nvSpPr>
          <p:cNvPr id="149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0B96CE39-6D2D-492F-AF01-B41404A34F9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51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2205000"/>
            <a:ext cx="8856720" cy="1872000"/>
          </a:xfrm>
          <a:prstGeom prst="rect">
            <a:avLst/>
          </a:prstGeom>
          <a:ln>
            <a:noFill/>
          </a:ln>
        </p:spPr>
      </p:pic>
      <p:sp>
        <p:nvSpPr>
          <p:cNvPr id="152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C142A1E8-856E-4577-B10A-86D5F4F4C04B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54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2133000"/>
            <a:ext cx="8856720" cy="2376000"/>
          </a:xfrm>
          <a:prstGeom prst="rect">
            <a:avLst/>
          </a:prstGeom>
          <a:ln>
            <a:noFill/>
          </a:ln>
        </p:spPr>
      </p:pic>
      <p:sp>
        <p:nvSpPr>
          <p:cNvPr id="15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0DEFDB8E-0AA0-412C-A5FB-CF5ADC11018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57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856720" cy="4464000"/>
          </a:xfrm>
          <a:prstGeom prst="rect">
            <a:avLst/>
          </a:prstGeom>
          <a:ln>
            <a:noFill/>
          </a:ln>
        </p:spPr>
      </p:pic>
      <p:sp>
        <p:nvSpPr>
          <p:cNvPr id="158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2707C7D9-8452-40E8-B417-8DC30879322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60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2349000"/>
            <a:ext cx="8856720" cy="2160000"/>
          </a:xfrm>
          <a:prstGeom prst="rect">
            <a:avLst/>
          </a:prstGeom>
          <a:ln>
            <a:noFill/>
          </a:ln>
        </p:spPr>
      </p:pic>
      <p:sp>
        <p:nvSpPr>
          <p:cNvPr id="16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E3022EEC-2DD6-4710-AA48-4E94A904DE0A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63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24200" y="1340640"/>
            <a:ext cx="8840160" cy="4464000"/>
          </a:xfrm>
          <a:prstGeom prst="rect">
            <a:avLst/>
          </a:prstGeom>
          <a:ln>
            <a:noFill/>
          </a:ln>
        </p:spPr>
      </p:pic>
      <p:sp>
        <p:nvSpPr>
          <p:cNvPr id="164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124E49C7-7C51-48B8-BFD4-18C6C6DEC36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66" name="Espaço Reservado para Conteúdo 4" descr=""/>
          <p:cNvPicPr/>
          <p:nvPr/>
        </p:nvPicPr>
        <p:blipFill>
          <a:blip r:embed="rId1"/>
          <a:stretch/>
        </p:blipFill>
        <p:spPr>
          <a:xfrm>
            <a:off x="-85320" y="2413440"/>
            <a:ext cx="9049680" cy="2671560"/>
          </a:xfrm>
          <a:prstGeom prst="rect">
            <a:avLst/>
          </a:prstGeom>
          <a:ln>
            <a:noFill/>
          </a:ln>
        </p:spPr>
      </p:pic>
      <p:sp>
        <p:nvSpPr>
          <p:cNvPr id="167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458332A6-C2A5-4FEB-A821-2E31B607C1EB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69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856720" cy="4498560"/>
          </a:xfrm>
          <a:prstGeom prst="rect">
            <a:avLst/>
          </a:prstGeom>
          <a:ln>
            <a:noFill/>
          </a:ln>
        </p:spPr>
      </p:pic>
      <p:sp>
        <p:nvSpPr>
          <p:cNvPr id="17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3525160D-3EAC-43BB-BA71-16685B253BB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72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92000"/>
          </a:xfrm>
          <a:prstGeom prst="rect">
            <a:avLst/>
          </a:prstGeom>
          <a:ln>
            <a:noFill/>
          </a:ln>
        </p:spPr>
      </p:pic>
      <p:sp>
        <p:nvSpPr>
          <p:cNvPr id="173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3AD499F7-7A06-468F-BB5F-0501AFE5203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Papel Orçamento Público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Concretização das Políticas Públicas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Direcionamento da administração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Acompanhamento da realidade econômica país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EA55D6F7-049C-404C-BC72-2D26AF57380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75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2061000"/>
            <a:ext cx="8856720" cy="2952000"/>
          </a:xfrm>
          <a:prstGeom prst="rect">
            <a:avLst/>
          </a:prstGeom>
          <a:ln>
            <a:noFill/>
          </a:ln>
        </p:spPr>
      </p:pic>
      <p:sp>
        <p:nvSpPr>
          <p:cNvPr id="176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7036A62E-F5FC-411C-9A15-3874BD62ACE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78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20000"/>
          </a:xfrm>
          <a:prstGeom prst="rect">
            <a:avLst/>
          </a:prstGeom>
          <a:ln>
            <a:noFill/>
          </a:ln>
        </p:spPr>
      </p:pic>
      <p:sp>
        <p:nvSpPr>
          <p:cNvPr id="179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3AE78AE-F066-4D08-8495-85BC51C16899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81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79640" y="1772640"/>
            <a:ext cx="8784720" cy="3456000"/>
          </a:xfrm>
          <a:prstGeom prst="rect">
            <a:avLst/>
          </a:prstGeom>
          <a:ln>
            <a:noFill/>
          </a:ln>
        </p:spPr>
      </p:pic>
      <p:sp>
        <p:nvSpPr>
          <p:cNvPr id="182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8E67A63-4259-48AF-A232-BAC352A8927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84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856720" cy="4464000"/>
          </a:xfrm>
          <a:prstGeom prst="rect">
            <a:avLst/>
          </a:prstGeom>
          <a:ln>
            <a:noFill/>
          </a:ln>
        </p:spPr>
      </p:pic>
      <p:sp>
        <p:nvSpPr>
          <p:cNvPr id="18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38647F25-CEFB-4121-90D0-3501A8D78C6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87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92000"/>
          </a:xfrm>
          <a:prstGeom prst="rect">
            <a:avLst/>
          </a:prstGeom>
          <a:ln>
            <a:noFill/>
          </a:ln>
        </p:spPr>
      </p:pic>
      <p:sp>
        <p:nvSpPr>
          <p:cNvPr id="188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552FC82E-261E-42A1-9872-8F832FACE2D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90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856720" cy="4464000"/>
          </a:xfrm>
          <a:prstGeom prst="rect">
            <a:avLst/>
          </a:prstGeom>
          <a:ln>
            <a:noFill/>
          </a:ln>
        </p:spPr>
      </p:pic>
      <p:sp>
        <p:nvSpPr>
          <p:cNvPr id="19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CC1C6B98-E755-46FF-87CA-4289140293F2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93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92000"/>
          </a:xfrm>
          <a:prstGeom prst="rect">
            <a:avLst/>
          </a:prstGeom>
          <a:ln>
            <a:noFill/>
          </a:ln>
        </p:spPr>
      </p:pic>
      <p:sp>
        <p:nvSpPr>
          <p:cNvPr id="194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8DC080CF-4CBB-4F65-82DB-2E29BEB9084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6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18421651-3596-4263-94CB-190D8073960B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pic>
        <p:nvPicPr>
          <p:cNvPr id="197" name="Espaço Reservado para Conteúdo 7" descr=""/>
          <p:cNvPicPr/>
          <p:nvPr/>
        </p:nvPicPr>
        <p:blipFill>
          <a:blip r:embed="rId1"/>
          <a:stretch/>
        </p:blipFill>
        <p:spPr>
          <a:xfrm>
            <a:off x="66960" y="1340640"/>
            <a:ext cx="8897040" cy="4320000"/>
          </a:xfrm>
          <a:prstGeom prst="rect">
            <a:avLst/>
          </a:prstGeom>
          <a:ln>
            <a:noFill/>
          </a:ln>
        </p:spPr>
      </p:pic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99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928720" cy="4464000"/>
          </a:xfrm>
          <a:prstGeom prst="rect">
            <a:avLst/>
          </a:prstGeom>
          <a:ln>
            <a:noFill/>
          </a:ln>
        </p:spPr>
      </p:pic>
      <p:sp>
        <p:nvSpPr>
          <p:cNvPr id="20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DC264A8A-B159-450B-91F7-E2F575A2DDE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02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20000"/>
          </a:xfrm>
          <a:prstGeom prst="rect">
            <a:avLst/>
          </a:prstGeom>
          <a:ln>
            <a:noFill/>
          </a:ln>
        </p:spPr>
      </p:pic>
      <p:sp>
        <p:nvSpPr>
          <p:cNvPr id="203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EDFA9D28-34C9-4177-A75E-A19E93E5246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Objetivo de cada Peça Orçamentária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PPA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Planejar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- Políticas do Governo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Programas, Objetivos, Metas e Iniciativas.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LDO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Orientar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- Prioridades e Metas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Estabelece Diretrizes – cenário econômico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(Super/Défic)  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Orienta o Orçamento para o próximo exercício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Executar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- Políticas e Programas de Governo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F8FC10B0-F512-42F7-B658-593AE4C03AA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05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2205000"/>
            <a:ext cx="8856720" cy="2376000"/>
          </a:xfrm>
          <a:prstGeom prst="rect">
            <a:avLst/>
          </a:prstGeom>
          <a:ln>
            <a:noFill/>
          </a:ln>
        </p:spPr>
      </p:pic>
      <p:sp>
        <p:nvSpPr>
          <p:cNvPr id="206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570B9940-3577-4741-A897-E3FD7BEB3FF9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08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928720" cy="4032000"/>
          </a:xfrm>
          <a:prstGeom prst="rect">
            <a:avLst/>
          </a:prstGeom>
          <a:ln>
            <a:noFill/>
          </a:ln>
        </p:spPr>
      </p:pic>
      <p:sp>
        <p:nvSpPr>
          <p:cNvPr id="209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299E84E-0922-43DD-95A3-92E6FD98504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11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856720" cy="4464000"/>
          </a:xfrm>
          <a:prstGeom prst="rect">
            <a:avLst/>
          </a:prstGeom>
          <a:ln>
            <a:noFill/>
          </a:ln>
        </p:spPr>
      </p:pic>
      <p:sp>
        <p:nvSpPr>
          <p:cNvPr id="212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E8BE1479-3B7E-445D-8981-1AA07C1B882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14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92000"/>
          </a:xfrm>
          <a:prstGeom prst="rect">
            <a:avLst/>
          </a:prstGeom>
          <a:ln>
            <a:noFill/>
          </a:ln>
        </p:spPr>
      </p:pic>
      <p:sp>
        <p:nvSpPr>
          <p:cNvPr id="21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DF89A07A-7DC3-4588-878F-2F0CFAF4BE0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17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412640"/>
            <a:ext cx="8856720" cy="4392000"/>
          </a:xfrm>
          <a:prstGeom prst="rect">
            <a:avLst/>
          </a:prstGeom>
          <a:ln>
            <a:noFill/>
          </a:ln>
        </p:spPr>
      </p:pic>
      <p:sp>
        <p:nvSpPr>
          <p:cNvPr id="218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83108921-CE54-4C1C-9D06-AD8D2D41A3C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20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1340640"/>
            <a:ext cx="8856720" cy="4536000"/>
          </a:xfrm>
          <a:prstGeom prst="rect">
            <a:avLst/>
          </a:prstGeom>
          <a:ln>
            <a:noFill/>
          </a:ln>
        </p:spPr>
      </p:pic>
      <p:sp>
        <p:nvSpPr>
          <p:cNvPr id="22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23714C9-ABE0-4A3B-BCDB-E53354992F1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23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07640" y="2709000"/>
            <a:ext cx="9036000" cy="1439640"/>
          </a:xfrm>
          <a:prstGeom prst="rect">
            <a:avLst/>
          </a:prstGeom>
          <a:ln>
            <a:noFill/>
          </a:ln>
        </p:spPr>
      </p:pic>
      <p:sp>
        <p:nvSpPr>
          <p:cNvPr id="224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F633285-4E91-4470-8A0A-7FE32C34F0D5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26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19880" y="1628640"/>
            <a:ext cx="8856720" cy="2304000"/>
          </a:xfrm>
          <a:prstGeom prst="rect">
            <a:avLst/>
          </a:prstGeom>
          <a:ln>
            <a:noFill/>
          </a:ln>
        </p:spPr>
      </p:pic>
      <p:sp>
        <p:nvSpPr>
          <p:cNvPr id="227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CDC8FAFE-3897-4C31-B4AA-89BD68ECA2A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29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69200" y="1772640"/>
            <a:ext cx="8794800" cy="2952000"/>
          </a:xfrm>
          <a:prstGeom prst="rect">
            <a:avLst/>
          </a:prstGeom>
          <a:ln>
            <a:noFill/>
          </a:ln>
        </p:spPr>
      </p:pic>
      <p:sp>
        <p:nvSpPr>
          <p:cNvPr id="23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5DFAE814-06E6-4181-B557-18EE3DE2113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2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17E8C4CA-DFD9-40C0-9E30-AFBE2EBA6E71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33" name="Espaço Reservado para Conteúdo 4"/>
          <p:cNvGraphicFramePr/>
          <p:nvPr/>
        </p:nvGraphicFramePr>
        <p:xfrm>
          <a:off x="107640" y="1340640"/>
          <a:ext cx="8856720" cy="44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000000"/>
                </a:solidFill>
                <a:latin typeface="Calibri"/>
              </a:rPr>
              <a:t>PLANEJAMENTO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18316202-A331-4A6E-973B-65E8CFE7C9C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2123640" y="1772640"/>
            <a:ext cx="4392000" cy="6476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c0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PROGRAMA DE GOVERNO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93" name="CustomShape 4"/>
          <p:cNvSpPr/>
          <p:nvPr/>
        </p:nvSpPr>
        <p:spPr>
          <a:xfrm>
            <a:off x="971640" y="3357000"/>
            <a:ext cx="1944000" cy="863640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PPA</a:t>
            </a:r>
            <a:endParaRPr b="0" lang="pt-BR" sz="3200" spc="-1" strike="noStrike">
              <a:latin typeface="Arial"/>
            </a:endParaRPr>
          </a:p>
        </p:txBody>
      </p:sp>
      <p:sp>
        <p:nvSpPr>
          <p:cNvPr id="94" name="CustomShape 5"/>
          <p:cNvSpPr/>
          <p:nvPr/>
        </p:nvSpPr>
        <p:spPr>
          <a:xfrm>
            <a:off x="3492000" y="3357000"/>
            <a:ext cx="1944000" cy="863640"/>
          </a:xfrm>
          <a:prstGeom prst="ellipse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LDO</a:t>
            </a:r>
            <a:endParaRPr b="0" lang="pt-BR" sz="3200" spc="-1" strike="noStrike">
              <a:latin typeface="Arial"/>
            </a:endParaRPr>
          </a:p>
        </p:txBody>
      </p:sp>
      <p:sp>
        <p:nvSpPr>
          <p:cNvPr id="95" name="CustomShape 6"/>
          <p:cNvSpPr/>
          <p:nvPr/>
        </p:nvSpPr>
        <p:spPr>
          <a:xfrm>
            <a:off x="6008040" y="3357000"/>
            <a:ext cx="1944000" cy="863640"/>
          </a:xfrm>
          <a:prstGeom prst="ellipse">
            <a:avLst/>
          </a:prstGeom>
          <a:gradFill>
            <a:gsLst>
              <a:gs pos="0">
                <a:srgbClr val="ff00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LOA</a:t>
            </a:r>
            <a:endParaRPr b="0" lang="pt-BR" sz="3200" spc="-1" strike="noStrike">
              <a:latin typeface="Arial"/>
            </a:endParaRPr>
          </a:p>
        </p:txBody>
      </p:sp>
      <p:sp>
        <p:nvSpPr>
          <p:cNvPr id="96" name="CustomShape 7"/>
          <p:cNvSpPr/>
          <p:nvPr/>
        </p:nvSpPr>
        <p:spPr>
          <a:xfrm rot="2355000">
            <a:off x="2485080" y="2363760"/>
            <a:ext cx="359280" cy="103500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CustomShape 8"/>
          <p:cNvSpPr/>
          <p:nvPr/>
        </p:nvSpPr>
        <p:spPr>
          <a:xfrm>
            <a:off x="4284000" y="2493000"/>
            <a:ext cx="359640" cy="863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CustomShape 9"/>
          <p:cNvSpPr/>
          <p:nvPr/>
        </p:nvSpPr>
        <p:spPr>
          <a:xfrm rot="19401000">
            <a:off x="5959440" y="2427840"/>
            <a:ext cx="359640" cy="10184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CustomShape 10"/>
          <p:cNvSpPr/>
          <p:nvPr/>
        </p:nvSpPr>
        <p:spPr>
          <a:xfrm>
            <a:off x="1115640" y="4509000"/>
            <a:ext cx="1656000" cy="64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PLANEJAR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00" name="CustomShape 11"/>
          <p:cNvSpPr/>
          <p:nvPr/>
        </p:nvSpPr>
        <p:spPr>
          <a:xfrm>
            <a:off x="3672000" y="4509000"/>
            <a:ext cx="1656000" cy="647640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ORIENTAR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01" name="CustomShape 12"/>
          <p:cNvSpPr/>
          <p:nvPr/>
        </p:nvSpPr>
        <p:spPr>
          <a:xfrm>
            <a:off x="6228360" y="4533480"/>
            <a:ext cx="1656000" cy="62352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EXECUTAR</a:t>
            </a:r>
            <a:endParaRPr b="0" lang="pt-BR" sz="24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ffff00"/>
                </a:solidFill>
                <a:latin typeface="Calibri Light"/>
              </a:rPr>
              <a:t>LEI DE DIRETRIZES</a:t>
            </a:r>
            <a:br/>
            <a:r>
              <a:rPr b="1" lang="pt-BR" sz="2800" spc="-1" strike="noStrike">
                <a:solidFill>
                  <a:srgbClr val="ffff00"/>
                </a:solidFill>
                <a:latin typeface="Calibri Light"/>
              </a:rPr>
              <a:t> ORÇAMENTÁRIAS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878DB8D4-00E6-418D-8EBB-02E9D94330A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pic>
        <p:nvPicPr>
          <p:cNvPr id="236" name="Espaço Reservado para Conteúdo 6" descr=""/>
          <p:cNvPicPr/>
          <p:nvPr/>
        </p:nvPicPr>
        <p:blipFill>
          <a:blip r:embed="rId1"/>
          <a:stretch/>
        </p:blipFill>
        <p:spPr>
          <a:xfrm>
            <a:off x="1691640" y="1340640"/>
            <a:ext cx="5616360" cy="4464000"/>
          </a:xfrm>
          <a:prstGeom prst="rect">
            <a:avLst/>
          </a:prstGeom>
          <a:ln>
            <a:noFill/>
          </a:ln>
        </p:spPr>
      </p:pic>
    </p:spTree>
  </p:cSld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8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ac090"/>
          </a:solidFill>
          <a:ln>
            <a:noFill/>
          </a:ln>
        </p:spPr>
        <p:txBody>
          <a:bodyPr/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AGRADECEMOS A ATENÇÃO DE TODOS!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9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6E6B9777-DCD9-4D41-B028-5B74D0AEE4E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Lei Complementar – 101 – 2000 (LRF)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Finanças Públicas – vigência, prazos  - PPA, LDO, LOA.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Impõe limites (princípio Administração Responsável)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Gasto com Pessoal – 54%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Investimento em Educação – 25%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Investimento em Saúde – 15%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FAAEC27A-DA60-473F-BBFA-304705EB5E5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EQUILÍBRIO ORÇAMENTÁRIO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6" name="Espaço Reservado para Conteúdo 4" descr=""/>
          <p:cNvPicPr/>
          <p:nvPr/>
        </p:nvPicPr>
        <p:blipFill>
          <a:blip r:embed="rId1"/>
          <a:stretch/>
        </p:blipFill>
        <p:spPr>
          <a:xfrm>
            <a:off x="1907640" y="1862640"/>
            <a:ext cx="5626440" cy="3222360"/>
          </a:xfrm>
          <a:prstGeom prst="rect">
            <a:avLst/>
          </a:prstGeom>
          <a:ln>
            <a:noFill/>
          </a:ln>
        </p:spPr>
      </p:pic>
      <p:sp>
        <p:nvSpPr>
          <p:cNvPr id="107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C17E01FF-19E0-42EB-B0FB-AAA8217B5C44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Iniciativa da proposta Lei Orçamentária 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É sempre do Poder Executivo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Peças Orçamentárias – Base legal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C. Federal 1988 – Art. 165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L. Complementar 101 – 2000 - LRF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Lei Orgânica Município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Lei Federal 4.320/64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Instruções Normativas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–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STN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Tribunal de Contas Estado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354AAB82-A578-4655-8CD6-325E476E282A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r>
              <a:rPr b="1" lang="pt-BR" sz="3600" spc="-1" strike="noStrike">
                <a:solidFill>
                  <a:srgbClr val="ffff00"/>
                </a:solidFill>
                <a:latin typeface="Calibri"/>
              </a:rPr>
              <a:t>ORÇAMENTO PÚBLICO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Prazos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2017 – PPA (15.05) LDO (31.07) LOA (31.10)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2018 – LDO – LOA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2019 – LDO – LOA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2020 – LDO – LOA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2021 – LDO – LOA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fld id="{02030EE1-7C34-42B2-B76E-08037EE6079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1479</TotalTime>
  <Application>LibreOffice/5.4.7.2$Windows_X86_64 LibreOffice_project/c838ef25c16710f8838b1faec480ebba495259d0</Application>
  <Words>1360</Words>
  <Paragraphs>375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2017-09-28T13:49:21Z</dcterms:created>
  <dc:creator>PLANEJAMEMTO</dc:creator>
  <dc:description/>
  <dc:language>pt-BR</dc:language>
  <cp:lastModifiedBy>Ilse Pediriva</cp:lastModifiedBy>
  <cp:lastPrinted>2017-11-24T12:48:43Z</cp:lastPrinted>
  <dcterms:modified xsi:type="dcterms:W3CDTF">2020-08-19T14:05:46Z</dcterms:modified>
  <cp:revision>124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51</vt:i4>
  </property>
</Properties>
</file>