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hyperlink" Target="file:///E:/LDO%202025/Relat&#243;rio%20das%20Metas%20e%20Prioridades%20das%20Despesas%20por%20Programas.pdf" TargetMode="External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file:///E:/LDO%202025/Relat&#243;rio%20das%20Metas%20e%20Prioridades%20das%20Despesas%20por%20Programas.pdf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file:///E:/LDO%202025/Relat&#243;rio%20das%20Metas%20e%20Prioridades%20das%20Despesas%20por%20Programas.pdf" TargetMode="External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file:///E:/LDO%202025/Relat&#243;rio%20das%20Metas%20e%20Prioridades%20das%20Despesas%20por%20Programas.pdf" TargetMode="External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file:///E:/LDO%202025/Relat&#243;rio%20das%20Metas%20e%20Prioridades%20das%20Despesas%20por%20Programas.pdf" TargetMode="External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file:///E:/LDO%202025/Relat&#243;rio%20das%20Metas%20e%20Prioridades%20das%20Despesas%20por%20Programas.pdf" TargetMode="External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mailto:planejamento.trespassos@gmail.com" TargetMode="External"/><Relationship Id="rId3" Type="http://schemas.openxmlformats.org/officeDocument/2006/relationships/hyperlink" Target="mailto:planejamento@trespassos.rs.gov.br" TargetMode="External"/><Relationship Id="rId4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leismunicipais.com.br/a1/rs/t/tres-passos/lei-ordinaria/2021/564/5640/lei-ordinaria-n-5640-2021-institui-o-plano-plurianual-para-o-municipio-de-tres-passos-para-o-periodo-de-20222025-e-da-outras-providencias" TargetMode="External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76600" y="3060000"/>
            <a:ext cx="10437840" cy="152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44000"/>
          </a:bodyPr>
          <a:p>
            <a:pPr indent="0" algn="ctr">
              <a:lnSpc>
                <a:spcPct val="150000"/>
              </a:lnSpc>
              <a:buNone/>
            </a:pPr>
            <a:br>
              <a:rPr sz="4400"/>
            </a:br>
            <a:br>
              <a:rPr sz="4400"/>
            </a:br>
            <a:r>
              <a:rPr b="0" lang="pt-BR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LEI DE DIRETRIZES ORÇAMENTÁRIAS – LDO</a:t>
            </a:r>
            <a:br>
              <a:rPr sz="4400"/>
            </a:br>
            <a:r>
              <a:rPr b="0" lang="pt-BR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Exercício 2025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ítulo 1"/>
          <p:cNvSpPr/>
          <p:nvPr/>
        </p:nvSpPr>
        <p:spPr>
          <a:xfrm>
            <a:off x="876600" y="1876680"/>
            <a:ext cx="10437840" cy="5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Município de Três Passos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Poder Executivo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Imagem 7" descr=""/>
          <p:cNvPicPr/>
          <p:nvPr/>
        </p:nvPicPr>
        <p:blipFill>
          <a:blip r:embed="rId1"/>
          <a:stretch/>
        </p:blipFill>
        <p:spPr>
          <a:xfrm>
            <a:off x="5178600" y="227880"/>
            <a:ext cx="1777680" cy="164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4400"/>
            </a:br>
            <a:r>
              <a:rPr b="1" lang="pt-BR" sz="1800" spc="-1" strike="noStrike">
                <a:solidFill>
                  <a:srgbClr val="2e75b6"/>
                </a:solidFill>
                <a:latin typeface="Arial Black"/>
                <a:ea typeface="DejaVu Sans"/>
              </a:rPr>
              <a:t>PROJEÇÕES (receita)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RECEITAS – 2025 (estimativa)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Receitas Prefeitura: R$ 146.144.270,38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Receitas IPSTP: R$ 22.113.065,13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Total das receitas: </a:t>
            </a:r>
            <a:r>
              <a:rPr b="1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R$ 168.257.335,51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44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PROJEÇÕES 2025 (despesa)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8000"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DESPESAS 2025 (estimativa)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Despesas Prefeitura: R$ 138.594.744,06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Despesas Câmara de Vereadores: R$ 3.880.000,00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Despesas IPSTP: R$ 22.113.065,13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Total das despesas: </a:t>
            </a:r>
            <a:r>
              <a:rPr b="1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R$ 164.587.809,19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51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Estimativa para Receita Corrente Líquida - RCL (2025)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m 4" descr=""/>
          <p:cNvPicPr/>
          <p:nvPr/>
        </p:nvPicPr>
        <p:blipFill>
          <a:blip r:embed="rId2"/>
          <a:stretch/>
        </p:blipFill>
        <p:spPr>
          <a:xfrm>
            <a:off x="479880" y="1432440"/>
            <a:ext cx="10721160" cy="52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54" name="Título 2"/>
          <p:cNvSpPr/>
          <p:nvPr/>
        </p:nvSpPr>
        <p:spPr>
          <a:xfrm>
            <a:off x="479880" y="18720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Estimativa de limite de gastos com pessoal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(Executivo e Legislativo)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Imagem 5" descr=""/>
          <p:cNvPicPr/>
          <p:nvPr/>
        </p:nvPicPr>
        <p:blipFill>
          <a:blip r:embed="rId2"/>
          <a:stretch/>
        </p:blipFill>
        <p:spPr>
          <a:xfrm>
            <a:off x="1521000" y="1254600"/>
            <a:ext cx="6345720" cy="1859040"/>
          </a:xfrm>
          <a:prstGeom prst="rect">
            <a:avLst/>
          </a:prstGeom>
          <a:ln w="0">
            <a:noFill/>
          </a:ln>
        </p:spPr>
      </p:pic>
      <p:pic>
        <p:nvPicPr>
          <p:cNvPr id="156" name="Imagem 6" descr=""/>
          <p:cNvPicPr/>
          <p:nvPr/>
        </p:nvPicPr>
        <p:blipFill>
          <a:blip r:embed="rId3"/>
          <a:stretch/>
        </p:blipFill>
        <p:spPr>
          <a:xfrm>
            <a:off x="1521000" y="3246480"/>
            <a:ext cx="8424720" cy="327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44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Demonstrativo – Avaliação do cumprimento das Metas Fiscais do exercício anterior (2023)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50000"/>
              </a:lnSpc>
              <a:spcBef>
                <a:spcPts val="1001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Valor da RCL prevista para 2023: R$ 109.980.500,00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Valor da RCL arrecadada em 2023: R$ 121.512.739,31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Observa-se que a estimativa foi superada em R$ 11.532.239,31, ou seja, 10,48 % a mais que o estimado.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61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Estimativas para 2025, 2026 e 2027 comparadas à 2022, 2023 e 2024 (reestimada)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Imagem 3" descr=""/>
          <p:cNvPicPr/>
          <p:nvPr/>
        </p:nvPicPr>
        <p:blipFill>
          <a:blip r:embed="rId2"/>
          <a:stretch/>
        </p:blipFill>
        <p:spPr>
          <a:xfrm>
            <a:off x="80280" y="1557000"/>
            <a:ext cx="11785320" cy="507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64" name="Título 2"/>
          <p:cNvSpPr/>
          <p:nvPr/>
        </p:nvSpPr>
        <p:spPr>
          <a:xfrm>
            <a:off x="518040" y="9360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Origem e aplicação dos recursos obtidos com alienação de ativos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Imagem 4" descr=""/>
          <p:cNvPicPr/>
          <p:nvPr/>
        </p:nvPicPr>
        <p:blipFill>
          <a:blip r:embed="rId2"/>
          <a:stretch/>
        </p:blipFill>
        <p:spPr>
          <a:xfrm>
            <a:off x="1031760" y="1161000"/>
            <a:ext cx="8911800" cy="545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67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Estimativa e compensação de renúncia de receita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ítulo 2"/>
          <p:cNvSpPr/>
          <p:nvPr/>
        </p:nvSpPr>
        <p:spPr>
          <a:xfrm>
            <a:off x="985680" y="4838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Nota 1: Os valores da renúncia para 2024 foram previstos de acordo com informações da Administração Tributária do Poder Executivo.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2 - Os valores da renúncia projetados para 2025 e 2026, foram calculados a partir dos valores de 2024 aplicando-se, sobre eles, as projeções de inflação para os referidos exercícios a saber: Inflação 2026: 3,60%; Inflação 2027: 3,50%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Imagem 5" descr=""/>
          <p:cNvPicPr/>
          <p:nvPr/>
        </p:nvPicPr>
        <p:blipFill>
          <a:blip r:embed="rId2"/>
          <a:stretch/>
        </p:blipFill>
        <p:spPr>
          <a:xfrm>
            <a:off x="985680" y="1747440"/>
            <a:ext cx="9551880" cy="301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71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 – Metas Fiscais</a:t>
            </a:r>
            <a:br>
              <a:rPr sz="1800"/>
            </a:br>
            <a:r>
              <a:rPr b="1" lang="pt-BR" sz="2000" spc="-1" strike="noStrike">
                <a:solidFill>
                  <a:srgbClr val="2e75b6"/>
                </a:solidFill>
                <a:latin typeface="Arial Black"/>
                <a:ea typeface="DejaVu Sans"/>
              </a:rPr>
              <a:t>Despesas Obrigatórias de Caráter Continuado (DOCC)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Imagem 4" descr=""/>
          <p:cNvPicPr/>
          <p:nvPr/>
        </p:nvPicPr>
        <p:blipFill>
          <a:blip r:embed="rId2"/>
          <a:stretch/>
        </p:blipFill>
        <p:spPr>
          <a:xfrm>
            <a:off x="711360" y="1432440"/>
            <a:ext cx="10146600" cy="484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74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 – Riscos Fiscais e Providências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Imagem 4" descr=""/>
          <p:cNvPicPr/>
          <p:nvPr/>
        </p:nvPicPr>
        <p:blipFill>
          <a:blip r:embed="rId2"/>
          <a:stretch/>
        </p:blipFill>
        <p:spPr>
          <a:xfrm>
            <a:off x="900000" y="1568880"/>
            <a:ext cx="10053360" cy="455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32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O QUE É LDO?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479960"/>
            <a:ext cx="10514880" cy="469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7000"/>
          </a:bodyPr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 Lei de Diretrizes Orçamentárias - LDO estabelece as prioridades e metas da administração municipal para o período de um ano.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Ela é um instrumento de planejamento assim como o Plano Plurianual - PPA, que estabelece objetivos para quatro anos, e a Lei Orçamentária Anual - LOA, que estima a receita e fixa a despesa.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Seu objetivo é interligar as outras peças orçamentárias, orienta a elaboração da LOA para concretizar o PPA.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77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 Anexo III é de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caráter informativo e não normativo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contemplando o detalhamento dos Programas e Ações previstos no Plano Plurianual, com execução prevista para o próximo exercício, o qual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deverá servir de referência para o planejamento, podendo ser atualizado pela lei orçamentária ou através de créditos adicionais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3557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8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OBSERVAÇÃO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Lei de Diretrizes Orçamentária - LDO não estabelece o orçamento para as Ações, Projetos e Operações Especiais. 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Os valores agora apresentados serão modificados quando for apresentada a Lei Orçamentária Anual- LOA, em outubro de 2024.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82" name="Título 2"/>
          <p:cNvSpPr/>
          <p:nvPr/>
        </p:nvSpPr>
        <p:spPr>
          <a:xfrm>
            <a:off x="558000" y="35748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Imagem 4" descr=""/>
          <p:cNvPicPr/>
          <p:nvPr/>
        </p:nvPicPr>
        <p:blipFill>
          <a:blip r:embed="rId2"/>
          <a:stretch/>
        </p:blipFill>
        <p:spPr>
          <a:xfrm>
            <a:off x="558000" y="1479600"/>
            <a:ext cx="8938080" cy="367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85" name="Título 2"/>
          <p:cNvSpPr/>
          <p:nvPr/>
        </p:nvSpPr>
        <p:spPr>
          <a:xfrm>
            <a:off x="558000" y="35748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Imagem 3" descr=""/>
          <p:cNvPicPr/>
          <p:nvPr/>
        </p:nvPicPr>
        <p:blipFill>
          <a:blip r:embed="rId2"/>
          <a:stretch/>
        </p:blipFill>
        <p:spPr>
          <a:xfrm>
            <a:off x="558000" y="1254600"/>
            <a:ext cx="8751240" cy="533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88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ENCARGOS SOCIAIS e RESERVA DE CONTINGÊNCIA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Imagem 1" descr=""/>
          <p:cNvPicPr/>
          <p:nvPr/>
        </p:nvPicPr>
        <p:blipFill>
          <a:blip r:embed="rId2"/>
          <a:stretch/>
        </p:blipFill>
        <p:spPr>
          <a:xfrm>
            <a:off x="566280" y="2390760"/>
            <a:ext cx="10196640" cy="165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92" name="Título 2"/>
          <p:cNvSpPr/>
          <p:nvPr/>
        </p:nvSpPr>
        <p:spPr>
          <a:xfrm>
            <a:off x="558000" y="35748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Imagem 2" descr=""/>
          <p:cNvPicPr/>
          <p:nvPr/>
        </p:nvPicPr>
        <p:blipFill>
          <a:blip r:embed="rId2"/>
          <a:stretch/>
        </p:blipFill>
        <p:spPr>
          <a:xfrm>
            <a:off x="558000" y="1925280"/>
            <a:ext cx="9880200" cy="150336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/>
          <p:nvPr/>
        </p:nvSpPr>
        <p:spPr>
          <a:xfrm>
            <a:off x="651240" y="125460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Câmara de vereadores e IPSTP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/>
          <p:nvPr/>
        </p:nvSpPr>
        <p:spPr>
          <a:xfrm>
            <a:off x="660960" y="142488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1"/>
              </a:rPr>
              <a:t>Gabinete Prefeito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Imagem 4" descr=""/>
          <p:cNvPicPr/>
          <p:nvPr/>
        </p:nvPicPr>
        <p:blipFill>
          <a:blip r:embed="rId2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97" name="Título 2"/>
          <p:cNvSpPr/>
          <p:nvPr/>
        </p:nvSpPr>
        <p:spPr>
          <a:xfrm>
            <a:off x="558000" y="35748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Imagem 1" descr=""/>
          <p:cNvPicPr/>
          <p:nvPr/>
        </p:nvPicPr>
        <p:blipFill>
          <a:blip r:embed="rId3"/>
          <a:stretch/>
        </p:blipFill>
        <p:spPr>
          <a:xfrm>
            <a:off x="752040" y="2492280"/>
            <a:ext cx="10616760" cy="148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00" name="Título 2"/>
          <p:cNvSpPr/>
          <p:nvPr/>
        </p:nvSpPr>
        <p:spPr>
          <a:xfrm>
            <a:off x="558000" y="35748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1"/>
          <p:cNvSpPr/>
          <p:nvPr/>
        </p:nvSpPr>
        <p:spPr>
          <a:xfrm>
            <a:off x="660960" y="142488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Procuradoria-Geral do Município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Imagem 2" descr=""/>
          <p:cNvPicPr/>
          <p:nvPr/>
        </p:nvPicPr>
        <p:blipFill>
          <a:blip r:embed="rId3"/>
          <a:stretch/>
        </p:blipFill>
        <p:spPr>
          <a:xfrm>
            <a:off x="558000" y="2207880"/>
            <a:ext cx="10178280" cy="102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04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Planejamento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Imagem 1" descr=""/>
          <p:cNvPicPr/>
          <p:nvPr/>
        </p:nvPicPr>
        <p:blipFill>
          <a:blip r:embed="rId2"/>
          <a:stretch/>
        </p:blipFill>
        <p:spPr>
          <a:xfrm>
            <a:off x="923400" y="2281320"/>
            <a:ext cx="9824760" cy="11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08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Administração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Imagem 2" descr=""/>
          <p:cNvPicPr/>
          <p:nvPr/>
        </p:nvPicPr>
        <p:blipFill>
          <a:blip r:embed="rId2"/>
          <a:stretch/>
        </p:blipFill>
        <p:spPr>
          <a:xfrm>
            <a:off x="1156680" y="2252520"/>
            <a:ext cx="9358560" cy="115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pic>
        <p:nvPicPr>
          <p:cNvPr id="122" name="Espaço Reservado para Conteúdo 1" descr=""/>
          <p:cNvPicPr/>
          <p:nvPr/>
        </p:nvPicPr>
        <p:blipFill>
          <a:blip r:embed="rId2"/>
          <a:srcRect l="0" t="0" r="0" b="53286"/>
          <a:stretch/>
        </p:blipFill>
        <p:spPr>
          <a:xfrm>
            <a:off x="1156680" y="1725120"/>
            <a:ext cx="9878040" cy="411588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32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Relação PPA / LDO / LOA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12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Finanças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Imagem 1" descr=""/>
          <p:cNvPicPr/>
          <p:nvPr/>
        </p:nvPicPr>
        <p:blipFill>
          <a:blip r:embed="rId2"/>
          <a:stretch/>
        </p:blipFill>
        <p:spPr>
          <a:xfrm>
            <a:off x="746640" y="2505960"/>
            <a:ext cx="10514880" cy="135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16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Secretaria Municipal de Saúde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Imagem 1" descr=""/>
          <p:cNvPicPr/>
          <p:nvPr/>
        </p:nvPicPr>
        <p:blipFill>
          <a:blip r:embed="rId3"/>
          <a:stretch/>
        </p:blipFill>
        <p:spPr>
          <a:xfrm>
            <a:off x="479880" y="2233440"/>
            <a:ext cx="10065960" cy="317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20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Secretaria Municipal de Educação, Esporte e Cultura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Imagem 1" descr=""/>
          <p:cNvPicPr/>
          <p:nvPr/>
        </p:nvPicPr>
        <p:blipFill>
          <a:blip r:embed="rId3"/>
          <a:stretch/>
        </p:blipFill>
        <p:spPr>
          <a:xfrm>
            <a:off x="479880" y="2220480"/>
            <a:ext cx="10321200" cy="324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24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tângulo 2"/>
          <p:cNvSpPr/>
          <p:nvPr/>
        </p:nvSpPr>
        <p:spPr>
          <a:xfrm>
            <a:off x="2113560" y="1596960"/>
            <a:ext cx="7734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24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Secretaria Municipal de </a:t>
            </a:r>
            <a:r>
              <a:rPr b="0" lang="pt-BR" sz="24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Assistência Social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Imagem 3" descr=""/>
          <p:cNvPicPr/>
          <p:nvPr/>
        </p:nvPicPr>
        <p:blipFill>
          <a:blip r:embed="rId3"/>
          <a:stretch/>
        </p:blipFill>
        <p:spPr>
          <a:xfrm>
            <a:off x="479880" y="2520720"/>
            <a:ext cx="10111680" cy="197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28" name="Título 2"/>
          <p:cNvSpPr/>
          <p:nvPr/>
        </p:nvSpPr>
        <p:spPr>
          <a:xfrm>
            <a:off x="479880" y="36900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Transporte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Imagem 1" descr=""/>
          <p:cNvPicPr/>
          <p:nvPr/>
        </p:nvPicPr>
        <p:blipFill>
          <a:blip r:embed="rId2"/>
          <a:stretch/>
        </p:blipFill>
        <p:spPr>
          <a:xfrm>
            <a:off x="585360" y="2180880"/>
            <a:ext cx="10500840" cy="18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32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Agricultura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Imagem 2" descr=""/>
          <p:cNvPicPr/>
          <p:nvPr/>
        </p:nvPicPr>
        <p:blipFill>
          <a:blip r:embed="rId2"/>
          <a:stretch/>
        </p:blipFill>
        <p:spPr>
          <a:xfrm>
            <a:off x="990000" y="2259720"/>
            <a:ext cx="9889920" cy="23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36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Desenvolvimento e Inovação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Imagem 1" descr=""/>
          <p:cNvPicPr/>
          <p:nvPr/>
        </p:nvPicPr>
        <p:blipFill>
          <a:blip r:embed="rId2"/>
          <a:stretch/>
        </p:blipFill>
        <p:spPr>
          <a:xfrm>
            <a:off x="780480" y="2276280"/>
            <a:ext cx="9733680" cy="171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40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2e75b6"/>
                </a:solidFill>
                <a:latin typeface="Arial Black"/>
                <a:ea typeface="DejaVu Sans"/>
              </a:rPr>
              <a:t>Anexo III – Programas e Ações previstos no PPA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/>
          </p:nvPr>
        </p:nvSpPr>
        <p:spPr>
          <a:xfrm>
            <a:off x="479880" y="14328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</a:rPr>
              <a:t>Secretaria Municipal de Obras e Viação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Imagem 2" descr=""/>
          <p:cNvPicPr/>
          <p:nvPr/>
        </p:nvPicPr>
        <p:blipFill>
          <a:blip r:embed="rId2"/>
          <a:stretch/>
        </p:blipFill>
        <p:spPr>
          <a:xfrm>
            <a:off x="637560" y="2128320"/>
            <a:ext cx="10110960" cy="295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244" name="Título 2"/>
          <p:cNvSpPr/>
          <p:nvPr/>
        </p:nvSpPr>
        <p:spPr>
          <a:xfrm>
            <a:off x="479880" y="365040"/>
            <a:ext cx="973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79880" y="378720"/>
            <a:ext cx="973800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120000"/>
              </a:lnSpc>
              <a:buNone/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Municipal de Planejamento </a:t>
            </a:r>
            <a:br>
              <a:rPr sz="4400"/>
            </a:br>
            <a:r>
              <a:rPr b="0" lang="pt-BR" sz="12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planejamento.trespassos@gmail.com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 ou </a:t>
            </a:r>
            <a:r>
              <a:rPr b="0" lang="pt-BR" sz="12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planejamento@trespassos.rs.gov.br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4400"/>
            </a:b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Telefones: 55 99925-2288 ou 55 3522 0419</a:t>
            </a:r>
            <a:br>
              <a:rPr sz="1200"/>
            </a:b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133680" y="2330640"/>
            <a:ext cx="5180760" cy="191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Bernardo Mello Pegoraro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Contador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Denise Rodrigues 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Contadora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914400" y="2416320"/>
            <a:ext cx="5180760" cy="191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Marlon Rodrigo Schönhalz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Técnico Agrícola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Michele Aline Bolgenhagen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Diretora de Projetos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ítulo 10"/>
          <p:cNvSpPr/>
          <p:nvPr/>
        </p:nvSpPr>
        <p:spPr>
          <a:xfrm>
            <a:off x="1303560" y="4484520"/>
            <a:ext cx="4402080" cy="11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2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Vertner Quinot Both</a:t>
            </a:r>
            <a:br>
              <a:rPr sz="1800"/>
            </a:b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Secretário Municipal de Planejamento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ítulo 10"/>
          <p:cNvSpPr/>
          <p:nvPr/>
        </p:nvSpPr>
        <p:spPr>
          <a:xfrm>
            <a:off x="3009600" y="1432800"/>
            <a:ext cx="6498000" cy="9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2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Servidores Públicos envolvidos no desenvolvimento da LDO 2025: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aixaDeTexto 210"/>
          <p:cNvSpPr/>
          <p:nvPr/>
        </p:nvSpPr>
        <p:spPr>
          <a:xfrm>
            <a:off x="7032240" y="4873680"/>
            <a:ext cx="3185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Maurílio V. Finamor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Secretário Municipal de Planejamento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pic>
        <p:nvPicPr>
          <p:cNvPr id="125" name="Espaço Reservado para Conteúdo 1" descr=""/>
          <p:cNvPicPr/>
          <p:nvPr/>
        </p:nvPicPr>
        <p:blipFill>
          <a:blip r:embed="rId2"/>
          <a:srcRect l="0" t="13425" r="0" b="0"/>
          <a:stretch/>
        </p:blipFill>
        <p:spPr>
          <a:xfrm>
            <a:off x="1221120" y="1885320"/>
            <a:ext cx="9749160" cy="40662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32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Ciclo orçamentário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32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Critérios a serem observados para a elaboração da LDO: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12000" y="1479960"/>
            <a:ext cx="10514880" cy="508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0000"/>
          </a:bodyPr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Necessariamente devem ser os previstos nas seguintes leis: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Constituição Federal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Lei de Responsabilidade Fiscal (L101/00)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Lei Orgânica do Município de Três Passos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Lei Federal que estabelece as normas Gerais de Direito Financeiro (L4320/64)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Instruções Técnicas da Secretaria Nacional do Tesouro e do Tribunal de Contas do Estado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20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Orçamento Impositivo/Emendas de vereadores</a:t>
            </a:r>
            <a:br>
              <a:rPr sz="4400"/>
            </a:br>
            <a:r>
              <a:rPr b="1" lang="pt-BR" sz="20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(emendas individuais/bancada)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12000" y="1479960"/>
            <a:ext cx="10514880" cy="508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Observando os critérios estabelecidos por outras normas,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 Lei de Diretrizes Orçamentárias - LDO é a norma municipal que estabelece regras para o orçamento impositivo, destacando-se por exemplo, o valor das emendas individuais e de bancada e os casos de impedimento de ordem técnica.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28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Metas e prioridades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As metas e prioridades para o exercício financeiro de 2025 relacionadas com a execução de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PROGRAMAS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e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AÇÕES ORÇAMENTÁRIAS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estão estruturadas de acordo com o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Plano Plurianual para 2022/2025 - Lei nº </a:t>
            </a:r>
            <a:r>
              <a:rPr b="1" lang="pt-BR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5.640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de 13 de julho de 2021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e suas alterações, estão especificadas no Anexo desta LDO.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28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Definição de diretrizes, Metas e prioridades: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000"/>
          </a:bodyPr>
          <a:p>
            <a:pPr marL="228600" indent="-228600">
              <a:lnSpc>
                <a:spcPct val="16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Diretrizes: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são critérios de ação e de decisão que irão orientar o processo de planejamento. Trata-se, portanto, da definição, no corpo da lei, de atitudes e procedimentos a que o gestor público irá obedecer quando da elaboração da LOA.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6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Metas: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especificação e quantificação, físicas e/ou financeira das ações necessárias para o alcance dos objetivos pretendidos.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6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Prioridades: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podem ser definidas como aquelas ações que possuem a qualidade de figurarem em primeiro lugar, ou seja, tem preferência na elaboração dos recursos.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4" descr=""/>
          <p:cNvPicPr/>
          <p:nvPr/>
        </p:nvPicPr>
        <p:blipFill>
          <a:blip r:embed="rId1"/>
          <a:stretch/>
        </p:blipFill>
        <p:spPr>
          <a:xfrm>
            <a:off x="10438560" y="0"/>
            <a:ext cx="1752480" cy="125424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79880" y="365040"/>
            <a:ext cx="9738000" cy="13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pt-BR" sz="2800" spc="-1" strike="noStrike" cap="all">
                <a:solidFill>
                  <a:srgbClr val="2e75b6"/>
                </a:solidFill>
                <a:latin typeface="Arial Black"/>
                <a:ea typeface="DejaVu Sans"/>
              </a:rPr>
              <a:t>Parâmetros Utilizados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1"/>
          <p:cNvSpPr/>
          <p:nvPr/>
        </p:nvSpPr>
        <p:spPr>
          <a:xfrm>
            <a:off x="514800" y="6028920"/>
            <a:ext cx="9923040" cy="662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rIns="0" tIns="23040" bIns="0" anchor="t" upright="1">
            <a:noAutofit/>
          </a:bodyPr>
          <a:p>
            <a:pPr>
              <a:lnSpc>
                <a:spcPts val="901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1 - Os parâmetros acima foram utilizados para as projeções de receitas e despesas, bem como para os cálculos em valores correntes e constantes, de acordo com sua pertinência, ou não com as origem/espécie/rubrica de receita e/ou grupo de natureza de despesa.  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901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2 - Os percentuais referentes ao IPCA,  Variação do PIB, Taxa Slic e Taxa de Câmbio foram extraídos do "Relatório Focus" divulgado pelo Banco Central do Brasil (https://www.bcb.gov.br/publicacoes/focus)  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Line 8"/>
          <p:cNvSpPr/>
          <p:nvPr/>
        </p:nvSpPr>
        <p:spPr>
          <a:xfrm flipH="1">
            <a:off x="9353520" y="4066920"/>
            <a:ext cx="93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Imagem 6" descr=""/>
          <p:cNvPicPr/>
          <p:nvPr/>
        </p:nvPicPr>
        <p:blipFill>
          <a:blip r:embed="rId2"/>
          <a:stretch/>
        </p:blipFill>
        <p:spPr>
          <a:xfrm>
            <a:off x="587520" y="1425600"/>
            <a:ext cx="9949320" cy="413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Application>LibreOffice/7.4.2.3$Windows_X86_64 LibreOffice_project/382eef1f22670f7f4118c8c2dd222ec7ad009daf</Application>
  <AppVersion>15.0000</AppVersion>
  <Words>1001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2024-07-22T11:07:18Z</dcterms:created>
  <dc:creator>Conta da Microsoft</dc:creator>
  <dc:description/>
  <dc:language>pt-BR</dc:language>
  <cp:lastModifiedBy>Conta da Microsoft</cp:lastModifiedBy>
  <dcterms:modified xsi:type="dcterms:W3CDTF">2024-07-29T20:44:44Z</dcterms:modified>
  <cp:revision>78</cp:revision>
  <dc:subject/>
  <dc:title>LEI DE DIRETRIZES ORÇAMENTÁRIAS – LDO Exercício 2025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38</vt:i4>
  </property>
</Properties>
</file>