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7.jpeg" ContentType="image/jpeg"/>
  <Override PartName="/ppt/media/image2.png" ContentType="image/png"/>
  <Override PartName="/ppt/media/image3.png" ContentType="image/png"/>
  <Override PartName="/ppt/media/image4.png" ContentType="image/png"/>
  <Override PartName="/ppt/media/image6.jpeg" ContentType="image/jpeg"/>
  <Override PartName="/ppt/media/image5.jpeg" ContentType="image/jpe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25279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25279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213336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1692720" y="182556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2547360" y="182556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1692720" y="409824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2547360" y="409824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25279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25279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4880" cy="614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25279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213336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25279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25279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25279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213336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1692720" y="182556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2547360" y="182556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1692720" y="409824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2547360" y="409824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25279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25279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25279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4880" cy="614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213336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25279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25279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25279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/>
          </p:nvPr>
        </p:nvSpPr>
        <p:spPr>
          <a:xfrm>
            <a:off x="213336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1692720" y="182556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/>
          </p:nvPr>
        </p:nvSpPr>
        <p:spPr>
          <a:xfrm>
            <a:off x="2547360" y="182556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/>
          </p:nvPr>
        </p:nvSpPr>
        <p:spPr>
          <a:xfrm>
            <a:off x="1692720" y="409824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/>
          </p:nvPr>
        </p:nvSpPr>
        <p:spPr>
          <a:xfrm>
            <a:off x="2547360" y="4098240"/>
            <a:ext cx="8136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4880" cy="614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2133360" y="409824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2133360" y="1825560"/>
            <a:ext cx="123336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25279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79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3000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7920" cy="435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3000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hyperlink" Target="mailto:planejamento.trespassos@gmail.com" TargetMode="External"/><Relationship Id="rId3" Type="http://schemas.openxmlformats.org/officeDocument/2006/relationships/hyperlink" Target="mailto:planejamento@trespassos.rs.gov.br" TargetMode="External"/><Relationship Id="rId4" Type="http://schemas.openxmlformats.org/officeDocument/2006/relationships/slideLayout" Target="../slideLayouts/slideLayout28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876600" y="3060000"/>
            <a:ext cx="10437840" cy="152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 fontScale="44000"/>
          </a:bodyPr>
          <a:p>
            <a:pPr indent="0" algn="ctr">
              <a:lnSpc>
                <a:spcPct val="150000"/>
              </a:lnSpc>
              <a:buNone/>
            </a:pPr>
            <a:br>
              <a:rPr sz="4400"/>
            </a:br>
            <a:br>
              <a:rPr sz="4400"/>
            </a:br>
            <a:r>
              <a:rPr b="0" lang="pt-BR" sz="3200" spc="-1" strike="noStrike">
                <a:solidFill>
                  <a:srgbClr val="000000"/>
                </a:solidFill>
                <a:latin typeface="Arial Black"/>
                <a:ea typeface="DejaVu Sans"/>
              </a:rPr>
              <a:t>LEI ORÇAMENTÁRIA ANUAL – LOA</a:t>
            </a:r>
            <a:br>
              <a:rPr sz="3200"/>
            </a:br>
            <a:r>
              <a:rPr b="0" lang="pt-BR" sz="3200" spc="-1" strike="noStrike">
                <a:solidFill>
                  <a:srgbClr val="000000"/>
                </a:solidFill>
                <a:latin typeface="Arial Black"/>
                <a:ea typeface="DejaVu Sans"/>
              </a:rPr>
              <a:t>Exercício 2025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Título 1"/>
          <p:cNvSpPr/>
          <p:nvPr/>
        </p:nvSpPr>
        <p:spPr>
          <a:xfrm>
            <a:off x="876600" y="1876680"/>
            <a:ext cx="10437840" cy="59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Arial Black"/>
                <a:ea typeface="DejaVu Sans"/>
              </a:rPr>
              <a:t>Município de Três Passos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Arial Black"/>
                <a:ea typeface="DejaVu Sans"/>
              </a:rPr>
              <a:t>Poder Executivo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7" name="Imagem 7" descr=""/>
          <p:cNvPicPr/>
          <p:nvPr/>
        </p:nvPicPr>
        <p:blipFill>
          <a:blip r:embed="rId1"/>
          <a:stretch/>
        </p:blipFill>
        <p:spPr>
          <a:xfrm>
            <a:off x="5178600" y="227880"/>
            <a:ext cx="1777680" cy="1648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44" name="Título 2"/>
          <p:cNvSpPr/>
          <p:nvPr/>
        </p:nvSpPr>
        <p:spPr>
          <a:xfrm>
            <a:off x="479880" y="365040"/>
            <a:ext cx="97380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2e75b6"/>
                </a:solidFill>
                <a:latin typeface="Arial Black"/>
                <a:ea typeface="DejaVu Sans"/>
              </a:rPr>
              <a:t>Estimativa para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2e75b6"/>
                </a:solidFill>
                <a:latin typeface="Arial Black"/>
                <a:ea typeface="DejaVu Sans"/>
              </a:rPr>
              <a:t>Receita Corrente Líquida - RCL (2025</a:t>
            </a:r>
            <a:r>
              <a:rPr b="1" lang="pt-BR" sz="2000" spc="-1" strike="noStrike">
                <a:solidFill>
                  <a:srgbClr val="2e75b6"/>
                </a:solidFill>
                <a:latin typeface="Arial Black"/>
                <a:ea typeface="DejaVu Sans"/>
              </a:rPr>
              <a:t>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5" name="Imagem 1" descr=""/>
          <p:cNvPicPr/>
          <p:nvPr/>
        </p:nvPicPr>
        <p:blipFill>
          <a:blip r:embed="rId2"/>
          <a:stretch/>
        </p:blipFill>
        <p:spPr>
          <a:xfrm>
            <a:off x="1571760" y="1590840"/>
            <a:ext cx="8122680" cy="4605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47" name="Título 2"/>
          <p:cNvSpPr/>
          <p:nvPr/>
        </p:nvSpPr>
        <p:spPr>
          <a:xfrm>
            <a:off x="479880" y="187200"/>
            <a:ext cx="97380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2e75b6"/>
                </a:solidFill>
                <a:latin typeface="Arial Black"/>
                <a:ea typeface="DejaVu Sans"/>
              </a:rPr>
              <a:t>Estimativa de limite de gastos com pessoal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2e75b6"/>
                </a:solidFill>
                <a:latin typeface="Arial Black"/>
                <a:ea typeface="DejaVu Sans"/>
              </a:rPr>
              <a:t>(Executivo e Legislativo)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8" name="Imagem 1" descr=""/>
          <p:cNvPicPr/>
          <p:nvPr/>
        </p:nvPicPr>
        <p:blipFill>
          <a:blip r:embed="rId2"/>
          <a:stretch/>
        </p:blipFill>
        <p:spPr>
          <a:xfrm>
            <a:off x="1521000" y="3191040"/>
            <a:ext cx="7991280" cy="3028680"/>
          </a:xfrm>
          <a:prstGeom prst="rect">
            <a:avLst/>
          </a:prstGeom>
          <a:ln w="0">
            <a:noFill/>
          </a:ln>
        </p:spPr>
      </p:pic>
      <p:sp>
        <p:nvSpPr>
          <p:cNvPr id="149" name="Título 2"/>
          <p:cNvSpPr/>
          <p:nvPr/>
        </p:nvSpPr>
        <p:spPr>
          <a:xfrm>
            <a:off x="1051560" y="1689120"/>
            <a:ext cx="9738000" cy="13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Poder Executivo: 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R$ 66.169.911,00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Poder legislativo: 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R$ 2.450.000,00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Total: 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R$ 68.619.911,00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51" name="Título 2"/>
          <p:cNvSpPr/>
          <p:nvPr/>
        </p:nvSpPr>
        <p:spPr>
          <a:xfrm>
            <a:off x="479880" y="187200"/>
            <a:ext cx="97380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2e75b6"/>
                </a:solidFill>
                <a:latin typeface="Arial Black"/>
                <a:ea typeface="DejaVu Sans"/>
              </a:rPr>
              <a:t>Distribuição das Despesas x Receita do Executivo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2" name="Imagem 2" descr=""/>
          <p:cNvPicPr/>
          <p:nvPr/>
        </p:nvPicPr>
        <p:blipFill>
          <a:blip r:embed="rId2"/>
          <a:stretch/>
        </p:blipFill>
        <p:spPr>
          <a:xfrm>
            <a:off x="2499840" y="1123560"/>
            <a:ext cx="5604840" cy="5391000"/>
          </a:xfrm>
          <a:prstGeom prst="rect">
            <a:avLst/>
          </a:prstGeom>
          <a:ln w="22225">
            <a:solidFill>
              <a:srgbClr val="000000"/>
            </a:solidFill>
            <a:round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54" name="Título 2"/>
          <p:cNvSpPr/>
          <p:nvPr/>
        </p:nvSpPr>
        <p:spPr>
          <a:xfrm>
            <a:off x="479880" y="187200"/>
            <a:ext cx="97380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2e75b6"/>
                </a:solidFill>
                <a:latin typeface="Arial Black"/>
                <a:ea typeface="DejaVu Sans"/>
              </a:rPr>
              <a:t>Aplicação dos Recursos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2e75b6"/>
                </a:solidFill>
                <a:latin typeface="Arial Black"/>
                <a:ea typeface="DejaVu Sans"/>
              </a:rPr>
              <a:t>Índices Constitucionais - EDUCAÇÃO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Título 2"/>
          <p:cNvSpPr/>
          <p:nvPr/>
        </p:nvSpPr>
        <p:spPr>
          <a:xfrm>
            <a:off x="479880" y="1406520"/>
            <a:ext cx="97380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Para definir os índices devemos considerar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a RCL Estimada: </a:t>
            </a:r>
            <a:r>
              <a:rPr b="0" lang="pt-BR" sz="2000" spc="-1" strike="noStrike">
                <a:solidFill>
                  <a:srgbClr val="ff0000"/>
                </a:solidFill>
                <a:latin typeface="Arial Black"/>
                <a:ea typeface="DejaVu Sans"/>
              </a:rPr>
              <a:t>R$142.241.225,00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Título 2"/>
          <p:cNvSpPr/>
          <p:nvPr/>
        </p:nvSpPr>
        <p:spPr>
          <a:xfrm>
            <a:off x="700200" y="2361600"/>
            <a:ext cx="97380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Para definir o índice da educação, NÃO são considerados os investimentos da Cultura, Desporto, Ensino Médio e Ensino Superior (R$ 7.147.855,00)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Título 2"/>
          <p:cNvSpPr/>
          <p:nvPr/>
        </p:nvSpPr>
        <p:spPr>
          <a:xfrm>
            <a:off x="976320" y="3580920"/>
            <a:ext cx="9738000" cy="11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Então: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R$ 43.925.320,00 - R$ 7.147.855,00 = </a:t>
            </a:r>
            <a:r>
              <a:rPr b="0" lang="pt-BR" sz="2000" spc="-1" strike="noStrike">
                <a:solidFill>
                  <a:srgbClr val="ff0000"/>
                </a:solidFill>
                <a:latin typeface="Arial Black"/>
                <a:ea typeface="DejaVu Sans"/>
              </a:rPr>
              <a:t>R$ 36.777.465,00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Título 2"/>
          <p:cNvSpPr/>
          <p:nvPr/>
        </p:nvSpPr>
        <p:spPr>
          <a:xfrm>
            <a:off x="976320" y="4923720"/>
            <a:ext cx="9738000" cy="11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Logo, o valor destinado à Educação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corresponde a </a:t>
            </a:r>
            <a:r>
              <a:rPr b="0" lang="pt-BR" sz="2000" spc="-1" strike="noStrike">
                <a:solidFill>
                  <a:srgbClr val="ff0000"/>
                </a:solidFill>
                <a:latin typeface="Arial Black"/>
                <a:ea typeface="DejaVu Sans"/>
              </a:rPr>
              <a:t>25,86%</a:t>
            </a: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 da RCL estimada.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60" name="Título 2"/>
          <p:cNvSpPr/>
          <p:nvPr/>
        </p:nvSpPr>
        <p:spPr>
          <a:xfrm>
            <a:off x="479880" y="187200"/>
            <a:ext cx="97380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2e75b6"/>
                </a:solidFill>
                <a:latin typeface="Arial Black"/>
                <a:ea typeface="DejaVu Sans"/>
              </a:rPr>
              <a:t>Aplicação dos Recursos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2e75b6"/>
                </a:solidFill>
                <a:latin typeface="Arial Black"/>
                <a:ea typeface="DejaVu Sans"/>
              </a:rPr>
              <a:t>Índices Constitucionais - SAÚDE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Título 2"/>
          <p:cNvSpPr/>
          <p:nvPr/>
        </p:nvSpPr>
        <p:spPr>
          <a:xfrm>
            <a:off x="479880" y="1406520"/>
            <a:ext cx="97380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Para definir os índices devemos considerar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a RCL Estimada: </a:t>
            </a:r>
            <a:r>
              <a:rPr b="0" lang="pt-BR" sz="2000" spc="-1" strike="noStrike">
                <a:solidFill>
                  <a:srgbClr val="ff0000"/>
                </a:solidFill>
                <a:latin typeface="Arial Black"/>
                <a:ea typeface="DejaVu Sans"/>
              </a:rPr>
              <a:t>R$142.241.225,00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Título 2"/>
          <p:cNvSpPr/>
          <p:nvPr/>
        </p:nvSpPr>
        <p:spPr>
          <a:xfrm>
            <a:off x="852480" y="2723400"/>
            <a:ext cx="9738000" cy="11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Orçamento da Saúde: </a:t>
            </a:r>
            <a:r>
              <a:rPr b="0" lang="pt-BR" sz="2000" spc="-1" strike="noStrike">
                <a:solidFill>
                  <a:srgbClr val="ff0000"/>
                </a:solidFill>
                <a:latin typeface="Arial Black"/>
                <a:ea typeface="DejaVu Sans"/>
              </a:rPr>
              <a:t>R$ 31.026.177,00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Título 2"/>
          <p:cNvSpPr/>
          <p:nvPr/>
        </p:nvSpPr>
        <p:spPr>
          <a:xfrm>
            <a:off x="852480" y="4040280"/>
            <a:ext cx="9738000" cy="11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Logo, o valor destinado à Saúde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corresponde a </a:t>
            </a:r>
            <a:r>
              <a:rPr b="0" lang="pt-BR" sz="2000" spc="-1" strike="noStrike">
                <a:solidFill>
                  <a:srgbClr val="ff0000"/>
                </a:solidFill>
                <a:latin typeface="Arial Black"/>
                <a:ea typeface="DejaVu Sans"/>
              </a:rPr>
              <a:t>21,81%</a:t>
            </a:r>
            <a:r>
              <a:rPr b="0" lang="pt-BR" sz="2000" spc="-1" strike="noStrike">
                <a:solidFill>
                  <a:srgbClr val="000000"/>
                </a:solidFill>
                <a:latin typeface="Arial Black"/>
                <a:ea typeface="DejaVu Sans"/>
              </a:rPr>
              <a:t> da RCL estimada.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65" name="Título 2"/>
          <p:cNvSpPr/>
          <p:nvPr/>
        </p:nvSpPr>
        <p:spPr>
          <a:xfrm>
            <a:off x="1339200" y="1595520"/>
            <a:ext cx="97380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2e75b6"/>
                </a:solidFill>
                <a:latin typeface="Arial Black"/>
                <a:ea typeface="DejaVu Sans"/>
              </a:rPr>
              <a:t>ORÇAMENTO POR ÓRGÃO/PROGRAMAS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263240" y="2895480"/>
            <a:ext cx="973800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latin typeface="Arial Black"/>
                <a:ea typeface="DejaVu Sans"/>
              </a:rPr>
              <a:t>A DEMONSTRAÇÃO DO ORÇAMENTO SERÁ REALIZADA DIRETAMENTE NO SISTEMA PLANEJAMENTO.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Imagem 4" descr=""/>
          <p:cNvPicPr/>
          <p:nvPr/>
        </p:nvPicPr>
        <p:blipFill>
          <a:blip r:embed="rId1"/>
          <a:stretch/>
        </p:blipFill>
        <p:spPr>
          <a:xfrm>
            <a:off x="1043928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1139400" y="3191040"/>
            <a:ext cx="9738000" cy="175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fontScale="39000"/>
          </a:bodyPr>
          <a:p>
            <a:pPr indent="0" algn="ctr">
              <a:lnSpc>
                <a:spcPct val="120000"/>
              </a:lnSpc>
              <a:buNone/>
            </a:pPr>
            <a:r>
              <a:rPr b="1" lang="pt-BR" sz="2700" spc="-1" strike="noStrike">
                <a:solidFill>
                  <a:srgbClr val="000000"/>
                </a:solidFill>
                <a:latin typeface="Arial"/>
                <a:ea typeface="DejaVu Sans"/>
              </a:rPr>
              <a:t>SECRETARIA MUNICIPAL DE PLANEJAMENTO </a:t>
            </a:r>
            <a:br>
              <a:rPr sz="2000"/>
            </a:br>
            <a:r>
              <a:rPr b="0" lang="pt-BR" sz="2000" spc="-1" strike="noStrike" u="sng">
                <a:solidFill>
                  <a:srgbClr val="0563c1"/>
                </a:solidFill>
                <a:uFillTx/>
                <a:latin typeface="Arial"/>
                <a:ea typeface="DejaVu Sans"/>
                <a:hlinkClick r:id="rId2"/>
              </a:rPr>
              <a:t>planejamento.trespassos@gmail.com</a:t>
            </a: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 ou </a:t>
            </a:r>
            <a:r>
              <a:rPr b="0" lang="pt-BR" sz="2000" spc="-1" strike="noStrike" u="sng">
                <a:solidFill>
                  <a:srgbClr val="0563c1"/>
                </a:solidFill>
                <a:uFillTx/>
                <a:latin typeface="Arial"/>
                <a:ea typeface="DejaVu Sans"/>
                <a:hlinkClick r:id="rId3"/>
              </a:rPr>
              <a:t>planejamento@trespassos.rs.gov.br</a:t>
            </a: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br>
              <a:rPr sz="2000"/>
            </a:b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DejaVu Sans"/>
              </a:rPr>
              <a:t>Telefones: 55 99925-2288 ou 55 3522 0419</a:t>
            </a:r>
            <a:br>
              <a:rPr sz="2000"/>
            </a:br>
            <a:br>
              <a:rPr sz="2000"/>
            </a:br>
            <a:r>
              <a:rPr b="1" lang="pt-BR" sz="1800" spc="-1" strike="noStrike">
                <a:solidFill>
                  <a:srgbClr val="000000"/>
                </a:solidFill>
                <a:latin typeface="Arial"/>
                <a:ea typeface="DejaVu Sans"/>
              </a:rPr>
              <a:t>Bernardo Mello Pegoraro</a:t>
            </a:r>
            <a:br>
              <a:rPr sz="1800"/>
            </a:br>
            <a:r>
              <a:rPr b="0" lang="pt-BR" sz="1800" spc="-1" strike="noStrike">
                <a:solidFill>
                  <a:srgbClr val="000000"/>
                </a:solidFill>
                <a:latin typeface="Arial"/>
                <a:ea typeface="DejaVu Sans"/>
              </a:rPr>
              <a:t>Contador – CRC/RS 104263/O-1</a:t>
            </a:r>
            <a:br>
              <a:rPr sz="1800"/>
            </a:br>
            <a:br>
              <a:rPr sz="1800"/>
            </a:br>
            <a:r>
              <a:rPr b="1" lang="pt-BR" sz="1800" spc="-1" strike="noStrike">
                <a:solidFill>
                  <a:srgbClr val="000000"/>
                </a:solidFill>
                <a:latin typeface="Arial"/>
                <a:ea typeface="DejaVu Sans"/>
              </a:rPr>
              <a:t>Vertner Quinot Both</a:t>
            </a:r>
            <a:br>
              <a:rPr sz="1800"/>
            </a:br>
            <a:r>
              <a:rPr b="0" lang="pt-BR" sz="1800" spc="-1" strike="noStrike">
                <a:solidFill>
                  <a:srgbClr val="000000"/>
                </a:solidFill>
                <a:latin typeface="Arial"/>
                <a:ea typeface="DejaVu Sans"/>
              </a:rPr>
              <a:t>Secretário Municipal de Planejamento</a:t>
            </a:r>
            <a:br>
              <a:rPr sz="4400"/>
            </a:br>
            <a:br>
              <a:rPr sz="4400"/>
            </a:br>
            <a:br>
              <a:rPr sz="1200"/>
            </a:b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1" lang="pt-BR" sz="3200" spc="-1" strike="noStrike" cap="all">
                <a:solidFill>
                  <a:srgbClr val="2e75b6"/>
                </a:solidFill>
                <a:latin typeface="Arial Black"/>
                <a:ea typeface="DejaVu Sans"/>
              </a:rPr>
              <a:t>O QUE É LOA?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838080" y="1479960"/>
            <a:ext cx="10514880" cy="46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5000"/>
          </a:bodyPr>
          <a:p>
            <a:pPr marL="228600" indent="-228600" algn="just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  <a:ea typeface="DejaVu Sans"/>
              </a:rPr>
              <a:t>É a lei que estima a receita e fixa a despesa do município de Três Passos para o exercício financeiro de 2025.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  <a:ea typeface="DejaVu Sans"/>
              </a:rPr>
              <a:t>O Orçamento da Prefeitura é um planejamento que indica quanto e onde gastar o dinheiro público municipal no período de um ano, com base no valor total arrecadado pelos impostos.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O recurso é inserido nas Naturezas de Despesas nas Ações e respectivos Programas do Plano Plurianual - PPA e da Lei de Diretrizes Orçamentária – LDO (2025).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pic>
        <p:nvPicPr>
          <p:cNvPr id="122" name="Espaço Reservado para Conteúdo 1" descr=""/>
          <p:cNvPicPr/>
          <p:nvPr/>
        </p:nvPicPr>
        <p:blipFill>
          <a:blip r:embed="rId2"/>
          <a:srcRect l="0" t="0" r="0" b="53286"/>
          <a:stretch/>
        </p:blipFill>
        <p:spPr>
          <a:xfrm>
            <a:off x="1156680" y="1725120"/>
            <a:ext cx="9878040" cy="4115880"/>
          </a:xfrm>
          <a:prstGeom prst="rect">
            <a:avLst/>
          </a:prstGeom>
          <a:ln w="0">
            <a:noFill/>
          </a:ln>
        </p:spPr>
      </p:pic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79880" y="365040"/>
            <a:ext cx="9738000" cy="135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1" lang="pt-BR" sz="3200" spc="-1" strike="noStrike" cap="all">
                <a:solidFill>
                  <a:srgbClr val="2e75b6"/>
                </a:solidFill>
                <a:latin typeface="Arial Black"/>
                <a:ea typeface="DejaVu Sans"/>
              </a:rPr>
              <a:t>Relação PPA / LDO / LOA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pic>
        <p:nvPicPr>
          <p:cNvPr id="125" name="Espaço Reservado para Conteúdo 1" descr=""/>
          <p:cNvPicPr/>
          <p:nvPr/>
        </p:nvPicPr>
        <p:blipFill>
          <a:blip r:embed="rId2"/>
          <a:srcRect l="0" t="13425" r="0" b="0"/>
          <a:stretch/>
        </p:blipFill>
        <p:spPr>
          <a:xfrm>
            <a:off x="1221120" y="1885320"/>
            <a:ext cx="9749160" cy="4066200"/>
          </a:xfrm>
          <a:prstGeom prst="rect">
            <a:avLst/>
          </a:prstGeom>
          <a:ln w="0">
            <a:noFill/>
          </a:ln>
        </p:spPr>
      </p:pic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79880" y="365040"/>
            <a:ext cx="9738000" cy="135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1" lang="pt-BR" sz="3200" spc="-1" strike="noStrike" cap="all">
                <a:solidFill>
                  <a:srgbClr val="2e75b6"/>
                </a:solidFill>
                <a:latin typeface="Arial Black"/>
                <a:ea typeface="DejaVu Sans"/>
              </a:rPr>
              <a:t>Ciclo orçamentário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79880" y="365040"/>
            <a:ext cx="9738000" cy="135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1" lang="pt-BR" sz="3200" spc="-1" strike="noStrike" cap="all">
                <a:solidFill>
                  <a:srgbClr val="2e75b6"/>
                </a:solidFill>
                <a:latin typeface="Arial Black"/>
                <a:ea typeface="DejaVu Sans"/>
              </a:rPr>
              <a:t>Critérios a serem observados para a elaboração da LOA: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612000" y="1479960"/>
            <a:ext cx="10514880" cy="508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0000"/>
          </a:bodyPr>
          <a:p>
            <a:pPr marL="228600" indent="-228600" algn="just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Necessariamente devem ser os previstos nas seguintes leis: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Constituição Federal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 (L101/00)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Lei Orgânica do Município de Três Passos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Lei Federal que estabelece as normas Gerais de Direito Financeiro (L4320/64)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Instruções Técnicas da Secretaria Nacional do Tesouro e do Tribunal de Contas do Estado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79880" y="365040"/>
            <a:ext cx="9738000" cy="135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1" lang="pt-BR" sz="2000" spc="-1" strike="noStrike" cap="all">
                <a:solidFill>
                  <a:srgbClr val="2e75b6"/>
                </a:solidFill>
                <a:latin typeface="Arial Black"/>
                <a:ea typeface="DejaVu Sans"/>
              </a:rPr>
              <a:t>Orçamento Impositivo/Emendas de vereadores</a:t>
            </a:r>
            <a:br>
              <a:rPr sz="4400"/>
            </a:br>
            <a:r>
              <a:rPr b="1" lang="pt-BR" sz="2000" spc="-1" strike="noStrike" cap="all">
                <a:solidFill>
                  <a:srgbClr val="2e75b6"/>
                </a:solidFill>
                <a:latin typeface="Arial Black"/>
                <a:ea typeface="DejaVu Sans"/>
              </a:rPr>
              <a:t>(emendas individuais/bancada)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612000" y="1479960"/>
            <a:ext cx="10514880" cy="508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4000"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RESERVA DE CONTINGÊNCIA</a:t>
            </a:r>
            <a:br>
              <a:rPr sz="2800"/>
            </a:b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Emenda Individual: 2% da receita corrente líquida do exercício 2023; (R$ 2.418.443,62)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1" lang="pt-BR" sz="2200" spc="-1" strike="noStrike">
                <a:solidFill>
                  <a:srgbClr val="ff0000"/>
                </a:solidFill>
                <a:latin typeface="Calibri"/>
                <a:ea typeface="DejaVu Sans"/>
              </a:rPr>
              <a:t>OBS: 50% das emendas individuais devem ser voltadas para ações e serviços públicos de saúde.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Emenda de Bancada: 1 % da receita corrente líquida do exercício 2023; (R$ 1.209.221,81)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TOTAL DO ORÇAMENTO IMPOSITIVO: R$ 3.627.665,44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1" lang="pt-BR" sz="1900" spc="-1" strike="noStrike">
                <a:solidFill>
                  <a:srgbClr val="000000"/>
                </a:solidFill>
                <a:latin typeface="Calibri"/>
                <a:ea typeface="DejaVu Sans"/>
              </a:rPr>
              <a:t>(Previsão Legal: Artigo 120-A da Lei Orgânica do Município de Três Passos)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5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79880" y="365040"/>
            <a:ext cx="9738000" cy="135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1" lang="pt-BR" sz="2800" spc="-1" strike="noStrike" cap="all">
                <a:solidFill>
                  <a:srgbClr val="2e75b6"/>
                </a:solidFill>
                <a:latin typeface="Arial Black"/>
                <a:ea typeface="DejaVu Sans"/>
              </a:rPr>
              <a:t>Parâmetros Utilizados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Line 8"/>
          <p:cNvSpPr/>
          <p:nvPr/>
        </p:nvSpPr>
        <p:spPr>
          <a:xfrm flipH="1">
            <a:off x="9353520" y="4066920"/>
            <a:ext cx="9360" cy="360"/>
          </a:xfrm>
          <a:prstGeom prst="line">
            <a:avLst/>
          </a:prstGeom>
          <a:ln w="95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0000" bIns="90000" anchor="t" anchorCtr="1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6" name="Imagem 1" descr=""/>
          <p:cNvPicPr/>
          <p:nvPr/>
        </p:nvPicPr>
        <p:blipFill>
          <a:blip r:embed="rId2"/>
          <a:stretch/>
        </p:blipFill>
        <p:spPr>
          <a:xfrm>
            <a:off x="314280" y="1276200"/>
            <a:ext cx="11757240" cy="4377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79880" y="365040"/>
            <a:ext cx="97380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90000"/>
              </a:lnSpc>
              <a:buNone/>
            </a:pPr>
            <a:r>
              <a:rPr b="1" lang="pt-BR" sz="2800" spc="-1" strike="noStrike">
                <a:solidFill>
                  <a:srgbClr val="2e75b6"/>
                </a:solidFill>
                <a:latin typeface="Arial Black"/>
                <a:ea typeface="DejaVu Sans"/>
              </a:rPr>
              <a:t>RECEITA -PROJEÇÕES 2025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479880" y="143280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28600" indent="-228600" algn="ctr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RECEITAS – 2025 (projeção/estimativa)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Receitas Prefeitura: </a:t>
            </a: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R$ 144.510.000,00.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Receitas IPSTP: </a:t>
            </a: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R$ 22.204.535,05.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Total das receitas: </a:t>
            </a: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R$ 166.714.535,05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Imagem 4" descr=""/>
          <p:cNvPicPr/>
          <p:nvPr/>
        </p:nvPicPr>
        <p:blipFill>
          <a:blip r:embed="rId1"/>
          <a:stretch/>
        </p:blipFill>
        <p:spPr>
          <a:xfrm>
            <a:off x="10438560" y="0"/>
            <a:ext cx="1752480" cy="1254240"/>
          </a:xfrm>
          <a:prstGeom prst="rect">
            <a:avLst/>
          </a:prstGeom>
          <a:ln w="0">
            <a:noFill/>
          </a:ln>
        </p:spPr>
      </p:pic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79880" y="365040"/>
            <a:ext cx="97380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90000"/>
              </a:lnSpc>
              <a:buNone/>
            </a:pPr>
            <a:r>
              <a:rPr b="1" lang="pt-BR" sz="2800" spc="-1" strike="noStrike">
                <a:solidFill>
                  <a:srgbClr val="2e75b6"/>
                </a:solidFill>
                <a:latin typeface="Arial Black"/>
                <a:ea typeface="DejaVu Sans"/>
              </a:rPr>
              <a:t>DESPESA - PROJEÇÕES 2025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79880" y="143280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28600" indent="-228600" algn="ctr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DESPESAS 2025 (estimativa)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Despesas Prefeitura: </a:t>
            </a: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R$ 140.464.000,00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Despesas Câmara de Vereadores: </a:t>
            </a: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R$ 4.046.000,00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Despesas IPSTP: </a:t>
            </a: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R$ 22.204.535,05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Total das despesas: </a:t>
            </a:r>
            <a:r>
              <a:rPr b="1" lang="pt-BR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R$ 166.714.535,05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</TotalTime>
  <Application>LibreOffice/7.4.2.3$Windows_X86_64 LibreOffice_project/382eef1f22670f7f4118c8c2dd222ec7ad009daf</Application>
  <AppVersion>15.0000</AppVersion>
  <Words>418</Words>
  <Paragraphs>69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2024-07-22T11:07:18Z</dcterms:created>
  <dc:creator>Conta da Microsoft</dc:creator>
  <dc:description/>
  <dc:language>pt-BR</dc:language>
  <cp:lastModifiedBy>Conta da Microsoft</cp:lastModifiedBy>
  <dcterms:modified xsi:type="dcterms:W3CDTF">2024-11-21T12:48:18Z</dcterms:modified>
  <cp:revision>92</cp:revision>
  <dc:subject/>
  <dc:title>LEI DE DIRETRIZES ORÇAMENTÁRIAS – LDO Exercício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16</vt:i4>
  </property>
</Properties>
</file>